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1"/>
  </p:sldMasterIdLst>
  <p:notesMasterIdLst>
    <p:notesMasterId r:id="rId37"/>
  </p:notesMasterIdLst>
  <p:sldIdLst>
    <p:sldId id="256" r:id="rId2"/>
    <p:sldId id="257" r:id="rId3"/>
    <p:sldId id="306" r:id="rId4"/>
    <p:sldId id="281" r:id="rId5"/>
    <p:sldId id="278" r:id="rId6"/>
    <p:sldId id="277" r:id="rId7"/>
    <p:sldId id="279" r:id="rId8"/>
    <p:sldId id="280" r:id="rId9"/>
    <p:sldId id="308" r:id="rId10"/>
    <p:sldId id="302" r:id="rId11"/>
    <p:sldId id="311" r:id="rId12"/>
    <p:sldId id="310" r:id="rId13"/>
    <p:sldId id="304" r:id="rId14"/>
    <p:sldId id="282" r:id="rId15"/>
    <p:sldId id="305" r:id="rId16"/>
    <p:sldId id="283" r:id="rId17"/>
    <p:sldId id="307" r:id="rId18"/>
    <p:sldId id="285" r:id="rId19"/>
    <p:sldId id="313" r:id="rId20"/>
    <p:sldId id="299" r:id="rId21"/>
    <p:sldId id="286" r:id="rId22"/>
    <p:sldId id="314" r:id="rId23"/>
    <p:sldId id="258" r:id="rId24"/>
    <p:sldId id="259" r:id="rId25"/>
    <p:sldId id="260" r:id="rId26"/>
    <p:sldId id="261" r:id="rId27"/>
    <p:sldId id="262" r:id="rId28"/>
    <p:sldId id="263" r:id="rId29"/>
    <p:sldId id="264" r:id="rId30"/>
    <p:sldId id="288" r:id="rId31"/>
    <p:sldId id="300" r:id="rId32"/>
    <p:sldId id="289" r:id="rId33"/>
    <p:sldId id="290" r:id="rId34"/>
    <p:sldId id="291" r:id="rId35"/>
    <p:sldId id="312" r:id="rId3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3"/>
    <p:restoredTop sz="94892"/>
  </p:normalViewPr>
  <p:slideViewPr>
    <p:cSldViewPr snapToGrid="0">
      <p:cViewPr varScale="1">
        <p:scale>
          <a:sx n="106" d="100"/>
          <a:sy n="106" d="100"/>
        </p:scale>
        <p:origin x="904"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22129-2F2C-1E4A-8E65-3B6F9C3B0AB1}" type="datetimeFigureOut">
              <a:rPr kumimoji="1" lang="ko-KR" altLang="en-US" smtClean="0"/>
              <a:t>2025. 6. 1.</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BE74DF-2A3D-DD4A-B304-F225829A4B7D}" type="slidenum">
              <a:rPr kumimoji="1" lang="ko-KR" altLang="en-US" smtClean="0"/>
              <a:t>‹#›</a:t>
            </a:fld>
            <a:endParaRPr kumimoji="1" lang="ko-KR" altLang="en-US"/>
          </a:p>
        </p:txBody>
      </p:sp>
    </p:spTree>
    <p:extLst>
      <p:ext uri="{BB962C8B-B14F-4D97-AF65-F5344CB8AC3E}">
        <p14:creationId xmlns:p14="http://schemas.microsoft.com/office/powerpoint/2010/main" val="30022729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6/1/25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61885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6/1/25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35939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6/1/25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7652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6/1/25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14196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6/1/25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0385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6/1/25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21350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6/1/25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3499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6/1/25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04295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6/1/25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90529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6/1/25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3515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6/1/25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11628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lIns="109728" tIns="109728" rIns="109728" bIns="91440"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lIns="109728" tIns="109728" rIns="109728" bIns="91440" anchor="ctr"/>
          <a:lstStyle>
            <a:lvl1pPr algn="r">
              <a:defRPr sz="1050" spc="40">
                <a:solidFill>
                  <a:schemeClr val="tx1"/>
                </a:solidFill>
                <a:latin typeface="+mj-lt"/>
              </a:defRPr>
            </a:lvl1pPr>
          </a:lstStyle>
          <a:p>
            <a:fld id="{E31BA835-12AC-4E8F-955A-EA3F4DE2791F}" type="datetime1">
              <a:rPr lang="en-US" smtClean="0"/>
              <a:t>6/1/25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lIns="109728" tIns="109728" rIns="109728" bIns="91440" anchor="ctr"/>
          <a:lstStyle>
            <a:lvl1pPr algn="l">
              <a:defRPr sz="1050" spc="4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lIns="109728" tIns="109728" rIns="109728" bIns="9144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61939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7" r:id="rId6"/>
    <p:sldLayoutId id="2147483742" r:id="rId7"/>
    <p:sldLayoutId id="2147483743" r:id="rId8"/>
    <p:sldLayoutId id="2147483744" r:id="rId9"/>
    <p:sldLayoutId id="2147483746" r:id="rId10"/>
    <p:sldLayoutId id="2147483745" r:id="rId11"/>
  </p:sldLayoutIdLst>
  <p:hf sldNum="0" hdr="0" ftr="0" dt="0"/>
  <p:txStyles>
    <p:titleStyle>
      <a:lvl1pPr algn="l" defTabSz="914400" rtl="0" eaLnBrk="1" latinLnBrk="0" hangingPunct="1">
        <a:lnSpc>
          <a:spcPct val="100000"/>
        </a:lnSpc>
        <a:spcBef>
          <a:spcPct val="0"/>
        </a:spcBef>
        <a:buNone/>
        <a:defRPr sz="4000" kern="1200" cap="none" spc="8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4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4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4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4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arxiv.org/pdf/2308.12734" TargetMode="External"/><Relationship Id="rId4" Type="http://schemas.openxmlformats.org/officeDocument/2006/relationships/hyperlink" Target="mailto:ahmad.lotfi%7d@ntu.ac.uk" TargetMode="Externa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zenodo.org/record/5528418#.YpdlS2hBzDd" TargetMode="Externa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23" name="Picture 3" descr="흰색 배경의 파란색 추상 수채화 무늬">
            <a:extLst>
              <a:ext uri="{FF2B5EF4-FFF2-40B4-BE49-F238E27FC236}">
                <a16:creationId xmlns:a16="http://schemas.microsoft.com/office/drawing/2014/main" id="{7E0E6627-4228-9C1C-40C0-0D23717D78D5}"/>
              </a:ext>
            </a:extLst>
          </p:cNvPr>
          <p:cNvPicPr>
            <a:picLocks noChangeAspect="1"/>
          </p:cNvPicPr>
          <p:nvPr/>
        </p:nvPicPr>
        <p:blipFill>
          <a:blip r:embed="rId2"/>
          <a:srcRect l="857" t="23391" r="8234"/>
          <a:stretch/>
        </p:blipFill>
        <p:spPr>
          <a:xfrm>
            <a:off x="20" y="10"/>
            <a:ext cx="12191980" cy="6857990"/>
          </a:xfrm>
          <a:prstGeom prst="rect">
            <a:avLst/>
          </a:prstGeom>
        </p:spPr>
      </p:pic>
      <p:sp>
        <p:nvSpPr>
          <p:cNvPr id="24" name="Rectangle 10">
            <a:extLst>
              <a:ext uri="{FF2B5EF4-FFF2-40B4-BE49-F238E27FC236}">
                <a16:creationId xmlns:a16="http://schemas.microsoft.com/office/drawing/2014/main" id="{1103FDB8-D911-F8F8-F9EC-FB7FF5435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4324"/>
            <a:ext cx="12192000" cy="2573677"/>
          </a:xfrm>
          <a:prstGeom prst="rect">
            <a:avLst/>
          </a:prstGeom>
          <a:gradFill>
            <a:gsLst>
              <a:gs pos="0">
                <a:schemeClr val="bg1">
                  <a:alpha val="0"/>
                </a:schemeClr>
              </a:gs>
              <a:gs pos="46000">
                <a:schemeClr val="bg1">
                  <a:alpha val="17000"/>
                </a:schemeClr>
              </a:gs>
              <a:gs pos="65000">
                <a:schemeClr val="bg1">
                  <a:alpha val="29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제목 1">
            <a:extLst>
              <a:ext uri="{FF2B5EF4-FFF2-40B4-BE49-F238E27FC236}">
                <a16:creationId xmlns:a16="http://schemas.microsoft.com/office/drawing/2014/main" id="{79DA5530-2015-6115-2D7C-86A1C95B5F8B}"/>
              </a:ext>
            </a:extLst>
          </p:cNvPr>
          <p:cNvSpPr>
            <a:spLocks noGrp="1"/>
          </p:cNvSpPr>
          <p:nvPr>
            <p:ph type="ctrTitle"/>
          </p:nvPr>
        </p:nvSpPr>
        <p:spPr>
          <a:xfrm>
            <a:off x="320040" y="5702710"/>
            <a:ext cx="7983068" cy="974347"/>
          </a:xfrm>
          <a:ln>
            <a:noFill/>
          </a:ln>
        </p:spPr>
        <p:txBody>
          <a:bodyPr anchor="ctr">
            <a:normAutofit/>
          </a:bodyPr>
          <a:lstStyle/>
          <a:p>
            <a:r>
              <a:rPr kumimoji="1" lang="ko-KR" altLang="en-US" sz="3600" dirty="0" err="1"/>
              <a:t>캡스톤</a:t>
            </a:r>
            <a:endParaRPr kumimoji="1" lang="ko-KR" altLang="en-US" sz="3600" dirty="0"/>
          </a:p>
        </p:txBody>
      </p:sp>
      <p:sp>
        <p:nvSpPr>
          <p:cNvPr id="3" name="부제목 2">
            <a:extLst>
              <a:ext uri="{FF2B5EF4-FFF2-40B4-BE49-F238E27FC236}">
                <a16:creationId xmlns:a16="http://schemas.microsoft.com/office/drawing/2014/main" id="{A32EE022-9998-8BBE-150B-686792880A74}"/>
              </a:ext>
            </a:extLst>
          </p:cNvPr>
          <p:cNvSpPr>
            <a:spLocks noGrp="1"/>
          </p:cNvSpPr>
          <p:nvPr>
            <p:ph type="subTitle" idx="1"/>
          </p:nvPr>
        </p:nvSpPr>
        <p:spPr>
          <a:xfrm>
            <a:off x="8303108" y="5702710"/>
            <a:ext cx="3633535" cy="974347"/>
          </a:xfrm>
        </p:spPr>
        <p:txBody>
          <a:bodyPr anchor="ctr">
            <a:normAutofit/>
          </a:bodyPr>
          <a:lstStyle/>
          <a:p>
            <a:pPr algn="r"/>
            <a:r>
              <a:rPr kumimoji="1" lang="en-US" altLang="ko-KR" sz="1800" dirty="0"/>
              <a:t>20222016</a:t>
            </a:r>
            <a:endParaRPr kumimoji="1" lang="ko-KR" altLang="en-US" sz="1800" dirty="0"/>
          </a:p>
        </p:txBody>
      </p:sp>
    </p:spTree>
    <p:extLst>
      <p:ext uri="{BB962C8B-B14F-4D97-AF65-F5344CB8AC3E}">
        <p14:creationId xmlns:p14="http://schemas.microsoft.com/office/powerpoint/2010/main" val="39297432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EB9FD1-AE0A-CBA0-406E-CDDD1EEBAE5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806A9E1-0D36-6172-BACB-F58F3CB9D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D9668143-1564-6BDF-A138-153F2AA993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36268C4B-978E-930D-B5FA-D5571FBF7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3">
            <a:extLst>
              <a:ext uri="{FF2B5EF4-FFF2-40B4-BE49-F238E27FC236}">
                <a16:creationId xmlns:a16="http://schemas.microsoft.com/office/drawing/2014/main" id="{5DEC1924-5F10-760A-3BBB-8D8032B0E635}"/>
              </a:ext>
            </a:extLst>
          </p:cNvPr>
          <p:cNvPicPr>
            <a:picLocks noChangeAspect="1"/>
          </p:cNvPicPr>
          <p:nvPr/>
        </p:nvPicPr>
        <p:blipFill>
          <a:blip r:embed="rId4"/>
          <a:stretch>
            <a:fillRect/>
          </a:stretch>
        </p:blipFill>
        <p:spPr>
          <a:xfrm>
            <a:off x="7170057" y="395785"/>
            <a:ext cx="4648413" cy="5337358"/>
          </a:xfrm>
          <a:prstGeom prst="rect">
            <a:avLst/>
          </a:prstGeom>
        </p:spPr>
      </p:pic>
      <p:sp>
        <p:nvSpPr>
          <p:cNvPr id="2" name="제목 1">
            <a:extLst>
              <a:ext uri="{FF2B5EF4-FFF2-40B4-BE49-F238E27FC236}">
                <a16:creationId xmlns:a16="http://schemas.microsoft.com/office/drawing/2014/main" id="{EA07DE82-5921-39CD-90CF-06760EBAEB51}"/>
              </a:ext>
            </a:extLst>
          </p:cNvPr>
          <p:cNvSpPr>
            <a:spLocks noGrp="1"/>
          </p:cNvSpPr>
          <p:nvPr>
            <p:ph type="ctrTitle"/>
          </p:nvPr>
        </p:nvSpPr>
        <p:spPr>
          <a:xfrm>
            <a:off x="704088" y="2244909"/>
            <a:ext cx="10197275" cy="3954040"/>
          </a:xfrm>
        </p:spPr>
        <p:txBody>
          <a:bodyPr anchor="b">
            <a:normAutofit/>
          </a:bodyPr>
          <a:lstStyle/>
          <a:p>
            <a:r>
              <a:rPr kumimoji="1" lang="en-US" altLang="ko-KR" sz="1800" dirty="0">
                <a:solidFill>
                  <a:srgbClr val="FFFFFF"/>
                </a:solidFill>
                <a:sym typeface="Wingdings" pitchFamily="2" charset="2"/>
              </a:rPr>
              <a:t> </a:t>
            </a:r>
            <a:r>
              <a:rPr kumimoji="1" lang="ko-KR" altLang="en-US" sz="1800" dirty="0" err="1">
                <a:solidFill>
                  <a:srgbClr val="FFFFFF"/>
                </a:solidFill>
                <a:sym typeface="Wingdings" pitchFamily="2" charset="2"/>
              </a:rPr>
              <a:t>딥페이크</a:t>
            </a:r>
            <a:r>
              <a:rPr kumimoji="1" lang="ko-KR" altLang="en-US" sz="1800" dirty="0">
                <a:solidFill>
                  <a:srgbClr val="FFFFFF"/>
                </a:solidFill>
                <a:sym typeface="Wingdings" pitchFamily="2" charset="2"/>
              </a:rPr>
              <a:t> 오디오란 인공지능 기술을 활용하여 특정 인물의 목소리를 정교하게 복제</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실제와 거의 구분할 수 없는 자연스러운 음성 생성</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감정</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억양</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속도</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발음까지 복제 가능</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단 몇 초의 샘플 음성만으로도 학습 가능</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voice scam </a:t>
            </a:r>
            <a:r>
              <a:rPr kumimoji="1" lang="ko-KR" altLang="en-US" sz="1800" dirty="0">
                <a:solidFill>
                  <a:srgbClr val="FFFFFF"/>
                </a:solidFill>
                <a:sym typeface="Wingdings" pitchFamily="2" charset="2"/>
              </a:rPr>
              <a:t>이나 정치적 조작 등 불법적인 곳에 사용될 수 있음</a:t>
            </a: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E9DAC052-C847-A97D-26C6-0BA47E32CC11}"/>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오디오</a:t>
            </a:r>
          </a:p>
        </p:txBody>
      </p:sp>
      <p:cxnSp>
        <p:nvCxnSpPr>
          <p:cNvPr id="40" name="Straight Connector 39">
            <a:extLst>
              <a:ext uri="{FF2B5EF4-FFF2-40B4-BE49-F238E27FC236}">
                <a16:creationId xmlns:a16="http://schemas.microsoft.com/office/drawing/2014/main" id="{52A74F50-870E-2BD3-406C-D96E4825EB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37493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C3AE9D-EC60-BA06-720D-8FDA26B489A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694498B-4FEB-485C-0974-A13D5980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17473127-D921-9298-F3CD-9451EC6A249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95F795E6-FD80-0E1B-4CEF-34336282E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43D8DAC8-E9AE-69CF-0A42-1250F11C2D7A}"/>
              </a:ext>
            </a:extLst>
          </p:cNvPr>
          <p:cNvSpPr>
            <a:spLocks noGrp="1"/>
          </p:cNvSpPr>
          <p:nvPr>
            <p:ph type="ctrTitle"/>
          </p:nvPr>
        </p:nvSpPr>
        <p:spPr>
          <a:xfrm>
            <a:off x="704088" y="1730327"/>
            <a:ext cx="10197275" cy="3679870"/>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 사람의 음성은 자연스러운 주파수 변동</a:t>
            </a:r>
            <a:r>
              <a:rPr kumimoji="1" lang="en-US" altLang="ko-KR" sz="1800" dirty="0">
                <a:solidFill>
                  <a:srgbClr val="FFFFFF"/>
                </a:solidFill>
              </a:rPr>
              <a:t>,</a:t>
            </a:r>
            <a:r>
              <a:rPr kumimoji="1" lang="ko-KR" altLang="en-US" sz="1800" dirty="0">
                <a:solidFill>
                  <a:srgbClr val="FFFFFF"/>
                </a:solidFill>
              </a:rPr>
              <a:t> 고유한 스펙트럼 유지</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2.</a:t>
            </a:r>
            <a:r>
              <a:rPr kumimoji="1" lang="ko-KR" altLang="en-US" sz="1800" dirty="0">
                <a:solidFill>
                  <a:srgbClr val="FFFFFF"/>
                </a:solidFill>
              </a:rPr>
              <a:t> </a:t>
            </a:r>
            <a:r>
              <a:rPr kumimoji="1" lang="ko-KR" altLang="en-US" sz="1800" dirty="0" err="1">
                <a:solidFill>
                  <a:srgbClr val="FFFFFF"/>
                </a:solidFill>
              </a:rPr>
              <a:t>딥러닝으로</a:t>
            </a:r>
            <a:r>
              <a:rPr kumimoji="1" lang="ko-KR" altLang="en-US" sz="1800" dirty="0">
                <a:solidFill>
                  <a:srgbClr val="FFFFFF"/>
                </a:solidFill>
              </a:rPr>
              <a:t> 생성된 음성은 특정 주파수 대역에서 부자연스러운 왜곡이 나타남</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3.</a:t>
            </a:r>
            <a:r>
              <a:rPr kumimoji="1" lang="ko-KR" altLang="en-US" sz="1800" dirty="0">
                <a:solidFill>
                  <a:srgbClr val="FFFFFF"/>
                </a:solidFill>
              </a:rPr>
              <a:t> 고주파수 대역</a:t>
            </a:r>
            <a:r>
              <a:rPr kumimoji="1" lang="en-US" altLang="ko-KR" sz="1800" dirty="0">
                <a:solidFill>
                  <a:srgbClr val="FFFFFF"/>
                </a:solidFill>
              </a:rPr>
              <a:t>(4kHz</a:t>
            </a:r>
            <a:r>
              <a:rPr kumimoji="1" lang="ko-KR" altLang="en-US" sz="1800" dirty="0">
                <a:solidFill>
                  <a:srgbClr val="FFFFFF"/>
                </a:solidFill>
              </a:rPr>
              <a:t> 이상</a:t>
            </a:r>
            <a:r>
              <a:rPr kumimoji="1" lang="en-US" altLang="ko-KR" sz="1800" dirty="0">
                <a:solidFill>
                  <a:srgbClr val="FFFFFF"/>
                </a:solidFill>
              </a:rPr>
              <a:t>)</a:t>
            </a:r>
            <a:r>
              <a:rPr kumimoji="1" lang="ko-KR" altLang="en-US" sz="1800" dirty="0">
                <a:solidFill>
                  <a:srgbClr val="FFFFFF"/>
                </a:solidFill>
              </a:rPr>
              <a:t>에서 디테일 부족</a:t>
            </a:r>
            <a:r>
              <a:rPr kumimoji="1" lang="en-US" altLang="ko-KR" sz="1800" dirty="0">
                <a:solidFill>
                  <a:srgbClr val="FFFFFF"/>
                </a:solidFill>
              </a:rPr>
              <a:t>,</a:t>
            </a:r>
            <a:r>
              <a:rPr kumimoji="1" lang="ko-KR" altLang="en-US" sz="1800" dirty="0">
                <a:solidFill>
                  <a:srgbClr val="FFFFFF"/>
                </a:solidFill>
              </a:rPr>
              <a:t> 배경 잡음이 비현실적이나 일정한 패턴을 가짐</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4.</a:t>
            </a:r>
            <a:r>
              <a:rPr kumimoji="1" lang="ko-KR" altLang="en-US" sz="1800" dirty="0">
                <a:solidFill>
                  <a:srgbClr val="FFFFFF"/>
                </a:solidFill>
              </a:rPr>
              <a:t> </a:t>
            </a:r>
            <a:r>
              <a:rPr kumimoji="1" lang="ko-KR" altLang="en-US" sz="1800" dirty="0" err="1">
                <a:solidFill>
                  <a:srgbClr val="FFFFFF"/>
                </a:solidFill>
              </a:rPr>
              <a:t>스펙트로그램으로</a:t>
            </a:r>
            <a:r>
              <a:rPr kumimoji="1" lang="ko-KR" altLang="en-US" sz="1800" dirty="0">
                <a:solidFill>
                  <a:srgbClr val="FFFFFF"/>
                </a:solidFill>
              </a:rPr>
              <a:t> 실제 음성과 </a:t>
            </a:r>
            <a:r>
              <a:rPr kumimoji="1" lang="ko-KR" altLang="en-US" sz="1800" dirty="0" err="1">
                <a:solidFill>
                  <a:srgbClr val="FFFFFF"/>
                </a:solidFill>
              </a:rPr>
              <a:t>딥페이크</a:t>
            </a:r>
            <a:r>
              <a:rPr kumimoji="1" lang="ko-KR" altLang="en-US" sz="1800" dirty="0">
                <a:solidFill>
                  <a:srgbClr val="FFFFFF"/>
                </a:solidFill>
              </a:rPr>
              <a:t> 음성의 주파수 패턴을 비교</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5.</a:t>
            </a:r>
            <a:r>
              <a:rPr kumimoji="1" lang="ko-KR" altLang="en-US" sz="1800" dirty="0">
                <a:solidFill>
                  <a:srgbClr val="FFFFFF"/>
                </a:solidFill>
              </a:rPr>
              <a:t> </a:t>
            </a:r>
            <a:r>
              <a:rPr kumimoji="1" lang="en-US" altLang="ko-KR" sz="1800" dirty="0">
                <a:solidFill>
                  <a:srgbClr val="FFFFFF"/>
                </a:solidFill>
              </a:rPr>
              <a:t>MFCCs </a:t>
            </a:r>
            <a:r>
              <a:rPr kumimoji="1" lang="ko-KR" altLang="en-US" sz="1800" dirty="0">
                <a:solidFill>
                  <a:srgbClr val="FFFFFF"/>
                </a:solidFill>
              </a:rPr>
              <a:t>음성의 주파수 특성을 </a:t>
            </a:r>
            <a:r>
              <a:rPr kumimoji="1" lang="ko-KR" altLang="en-US" sz="1800" dirty="0" err="1">
                <a:solidFill>
                  <a:srgbClr val="FFFFFF"/>
                </a:solidFill>
              </a:rPr>
              <a:t>벡터화하여</a:t>
            </a:r>
            <a:r>
              <a:rPr kumimoji="1" lang="ko-KR" altLang="en-US" sz="1800" dirty="0">
                <a:solidFill>
                  <a:srgbClr val="FFFFFF"/>
                </a:solidFill>
              </a:rPr>
              <a:t> </a:t>
            </a:r>
            <a:r>
              <a:rPr kumimoji="1" lang="ko-KR" altLang="en-US" sz="1800" dirty="0" err="1">
                <a:solidFill>
                  <a:srgbClr val="FFFFFF"/>
                </a:solidFill>
              </a:rPr>
              <a:t>머신러닝</a:t>
            </a:r>
            <a:r>
              <a:rPr kumimoji="1" lang="ko-KR" altLang="en-US" sz="1800" dirty="0">
                <a:solidFill>
                  <a:srgbClr val="FFFFFF"/>
                </a:solidFill>
              </a:rPr>
              <a:t> 모델로 분석</a:t>
            </a:r>
            <a:br>
              <a:rPr kumimoji="1" lang="en-US" altLang="ko-KR" sz="1800" dirty="0">
                <a:solidFill>
                  <a:srgbClr val="FFFFFF"/>
                </a:solidFill>
              </a:rPr>
            </a:br>
            <a:br>
              <a:rPr kumimoji="1" lang="en-US" altLang="ko-KR" sz="1800" dirty="0">
                <a:solidFill>
                  <a:srgbClr val="FFFFFF"/>
                </a:solidFill>
              </a:rPr>
            </a:b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322CA7DD-5B0F-FF78-B36A-CF524AC9B986}"/>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오디오 와 실제 오디오의 차이점</a:t>
            </a:r>
          </a:p>
        </p:txBody>
      </p:sp>
      <p:cxnSp>
        <p:nvCxnSpPr>
          <p:cNvPr id="40" name="Straight Connector 39">
            <a:extLst>
              <a:ext uri="{FF2B5EF4-FFF2-40B4-BE49-F238E27FC236}">
                <a16:creationId xmlns:a16="http://schemas.microsoft.com/office/drawing/2014/main" id="{659241C5-BB6B-D98F-35EC-DBCC0269C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8198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1DCC1D-2170-927F-B85A-BE0327D0FB37}"/>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FB7E8EB-5EB9-E422-8758-A7386AF36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342805F5-3A9C-E3F1-C90A-7204283D1EF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F1FDBC90-3869-D2C5-8864-38548CB96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부제목 2">
            <a:extLst>
              <a:ext uri="{FF2B5EF4-FFF2-40B4-BE49-F238E27FC236}">
                <a16:creationId xmlns:a16="http://schemas.microsoft.com/office/drawing/2014/main" id="{026FEC70-AA98-1F0D-CA42-59408C2CC94A}"/>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오디오 탐지 방법 </a:t>
            </a:r>
            <a:r>
              <a:rPr kumimoji="1" lang="en-US" altLang="ko-KR" dirty="0">
                <a:solidFill>
                  <a:srgbClr val="FFFFFF"/>
                </a:solidFill>
              </a:rPr>
              <a:t>–</a:t>
            </a:r>
            <a:r>
              <a:rPr kumimoji="1" lang="ko-KR" altLang="en-US" dirty="0">
                <a:solidFill>
                  <a:srgbClr val="FFFFFF"/>
                </a:solidFill>
              </a:rPr>
              <a:t> </a:t>
            </a:r>
            <a:r>
              <a:rPr kumimoji="1" lang="ko-KR" altLang="en-US" dirty="0" err="1">
                <a:solidFill>
                  <a:srgbClr val="FFFFFF"/>
                </a:solidFill>
              </a:rPr>
              <a:t>스펙트로그램</a:t>
            </a:r>
            <a:r>
              <a:rPr kumimoji="1" lang="ko-KR" altLang="en-US" dirty="0">
                <a:solidFill>
                  <a:srgbClr val="FFFFFF"/>
                </a:solidFill>
              </a:rPr>
              <a:t> </a:t>
            </a:r>
          </a:p>
        </p:txBody>
      </p:sp>
      <p:pic>
        <p:nvPicPr>
          <p:cNvPr id="6" name="그림 5" descr="스크린샷, 다채로움이(가) 표시된 사진&#10;&#10;AI가 생성한 콘텐츠는 부정확할 수 있습니다.">
            <a:extLst>
              <a:ext uri="{FF2B5EF4-FFF2-40B4-BE49-F238E27FC236}">
                <a16:creationId xmlns:a16="http://schemas.microsoft.com/office/drawing/2014/main" id="{45208AE0-8EC3-D0B9-B7AA-B4807462E05F}"/>
              </a:ext>
            </a:extLst>
          </p:cNvPr>
          <p:cNvPicPr>
            <a:picLocks noChangeAspect="1"/>
          </p:cNvPicPr>
          <p:nvPr/>
        </p:nvPicPr>
        <p:blipFill>
          <a:blip r:embed="rId4"/>
          <a:stretch>
            <a:fillRect/>
          </a:stretch>
        </p:blipFill>
        <p:spPr>
          <a:xfrm>
            <a:off x="5750362" y="994524"/>
            <a:ext cx="6171980" cy="3200996"/>
          </a:xfrm>
          <a:prstGeom prst="rect">
            <a:avLst/>
          </a:prstGeom>
        </p:spPr>
      </p:pic>
      <p:cxnSp>
        <p:nvCxnSpPr>
          <p:cNvPr id="40" name="Straight Connector 39">
            <a:extLst>
              <a:ext uri="{FF2B5EF4-FFF2-40B4-BE49-F238E27FC236}">
                <a16:creationId xmlns:a16="http://schemas.microsoft.com/office/drawing/2014/main" id="{0DB01CF1-E1C8-51E2-71CA-7123AE4F71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1E99C7FD-5C9A-ACFE-A04F-BA9F72890B28}"/>
              </a:ext>
            </a:extLst>
          </p:cNvPr>
          <p:cNvSpPr>
            <a:spLocks noGrp="1"/>
          </p:cNvSpPr>
          <p:nvPr>
            <p:ph type="ctrTitle"/>
          </p:nvPr>
        </p:nvSpPr>
        <p:spPr>
          <a:xfrm>
            <a:off x="704088" y="1665469"/>
            <a:ext cx="10197275" cy="4533480"/>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 오디오 파일을 통해 </a:t>
            </a:r>
            <a:r>
              <a:rPr kumimoji="1" lang="ko-KR" altLang="en-US" sz="1800" dirty="0" err="1">
                <a:solidFill>
                  <a:srgbClr val="FFFFFF"/>
                </a:solidFill>
              </a:rPr>
              <a:t>스펙트로그램으로</a:t>
            </a:r>
            <a:r>
              <a:rPr kumimoji="1" lang="ko-KR" altLang="en-US" sz="1800" dirty="0">
                <a:solidFill>
                  <a:srgbClr val="FFFFFF"/>
                </a:solidFill>
              </a:rPr>
              <a:t> 전환 </a:t>
            </a:r>
            <a:r>
              <a:rPr kumimoji="1" lang="en-US" altLang="ko-KR" sz="1800" dirty="0">
                <a:solidFill>
                  <a:srgbClr val="FFFFFF"/>
                </a:solidFill>
                <a:sym typeface="Wingdings" pitchFamily="2" charset="2"/>
              </a:rPr>
              <a:t></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2.</a:t>
            </a:r>
            <a:r>
              <a:rPr kumimoji="1" lang="ko-KR" altLang="en-US" sz="1800" dirty="0">
                <a:solidFill>
                  <a:srgbClr val="FFFFFF"/>
                </a:solidFill>
                <a:sym typeface="Wingdings" pitchFamily="2" charset="2"/>
              </a:rPr>
              <a:t> </a:t>
            </a:r>
            <a:r>
              <a:rPr kumimoji="1" lang="ko-KR" altLang="en-US" sz="1800" dirty="0" err="1">
                <a:solidFill>
                  <a:srgbClr val="FFFFFF"/>
                </a:solidFill>
                <a:sym typeface="Wingdings" pitchFamily="2" charset="2"/>
              </a:rPr>
              <a:t>스펙트로그램은</a:t>
            </a:r>
            <a:r>
              <a:rPr kumimoji="1" lang="ko-KR" altLang="en-US" sz="1800" dirty="0">
                <a:solidFill>
                  <a:srgbClr val="FFFFFF"/>
                </a:solidFill>
                <a:sym typeface="Wingdings" pitchFamily="2" charset="2"/>
              </a:rPr>
              <a:t> 소리나 파동을 그래프로 나타낸 것</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3.</a:t>
            </a:r>
            <a:r>
              <a:rPr kumimoji="1" lang="ko-KR" altLang="en-US" sz="1800" dirty="0">
                <a:solidFill>
                  <a:srgbClr val="FFFFFF"/>
                </a:solidFill>
                <a:sym typeface="Wingdings" pitchFamily="2" charset="2"/>
              </a:rPr>
              <a:t> </a:t>
            </a:r>
            <a:r>
              <a:rPr kumimoji="1" lang="ko-KR" altLang="en-US" sz="1800" dirty="0" err="1">
                <a:solidFill>
                  <a:srgbClr val="FFFFFF"/>
                </a:solidFill>
                <a:sym typeface="Wingdings" pitchFamily="2" charset="2"/>
              </a:rPr>
              <a:t>스트로그램으로</a:t>
            </a:r>
            <a:r>
              <a:rPr kumimoji="1" lang="ko-KR" altLang="en-US" sz="1800" dirty="0">
                <a:solidFill>
                  <a:srgbClr val="FFFFFF"/>
                </a:solidFill>
                <a:sym typeface="Wingdings" pitchFamily="2" charset="2"/>
              </a:rPr>
              <a:t> 전환 후 이미지 분류와 같은 방법으로 분류</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endParaRPr kumimoji="1" lang="ko-KR" altLang="en-US" sz="1800" dirty="0">
              <a:solidFill>
                <a:srgbClr val="FFFFFF"/>
              </a:solidFill>
            </a:endParaRPr>
          </a:p>
        </p:txBody>
      </p:sp>
    </p:spTree>
    <p:extLst>
      <p:ext uri="{BB962C8B-B14F-4D97-AF65-F5344CB8AC3E}">
        <p14:creationId xmlns:p14="http://schemas.microsoft.com/office/powerpoint/2010/main" val="21802945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3DE9F3-D750-F12F-C741-F3CE3912F4BA}"/>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066DB00-3612-F799-F0C4-C64708A6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542E95ED-2CC0-D006-7A83-8520E90EEF4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06AE659F-826E-60A7-1DF8-D6855D6B9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61DC0634-A112-2E87-DFA5-0FAD1A2BF816}"/>
              </a:ext>
            </a:extLst>
          </p:cNvPr>
          <p:cNvSpPr>
            <a:spLocks noGrp="1"/>
          </p:cNvSpPr>
          <p:nvPr>
            <p:ph type="ctrTitle"/>
          </p:nvPr>
        </p:nvSpPr>
        <p:spPr>
          <a:xfrm>
            <a:off x="704088" y="1904105"/>
            <a:ext cx="10535998" cy="4615029"/>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 </a:t>
            </a:r>
            <a:r>
              <a:rPr kumimoji="1" lang="en-US" altLang="ko-KR" sz="1800" dirty="0">
                <a:solidFill>
                  <a:srgbClr val="FFFFFF"/>
                </a:solidFill>
              </a:rPr>
              <a:t>MFCC</a:t>
            </a:r>
            <a:r>
              <a:rPr kumimoji="1" lang="ko-KR" altLang="en-US" sz="1800" dirty="0">
                <a:solidFill>
                  <a:srgbClr val="FFFFFF"/>
                </a:solidFill>
              </a:rPr>
              <a:t>는 시계열 데이터</a:t>
            </a:r>
            <a:r>
              <a:rPr kumimoji="1" lang="en-US" altLang="ko-KR" sz="1800" dirty="0">
                <a:solidFill>
                  <a:srgbClr val="FFFFFF"/>
                </a:solidFill>
              </a:rPr>
              <a:t>,</a:t>
            </a:r>
            <a:r>
              <a:rPr kumimoji="1" lang="ko-KR" altLang="en-US" sz="1800" dirty="0">
                <a:solidFill>
                  <a:srgbClr val="FFFFFF"/>
                </a:solidFill>
              </a:rPr>
              <a:t> </a:t>
            </a:r>
            <a:r>
              <a:rPr kumimoji="1" lang="en-US" altLang="ko-KR" sz="1800" dirty="0">
                <a:solidFill>
                  <a:srgbClr val="FFFFFF"/>
                </a:solidFill>
              </a:rPr>
              <a:t>LSTM, GRU, Transformer</a:t>
            </a:r>
            <a:r>
              <a:rPr kumimoji="1" lang="ko-KR" altLang="en-US" sz="1800" dirty="0">
                <a:solidFill>
                  <a:srgbClr val="FFFFFF"/>
                </a:solidFill>
              </a:rPr>
              <a:t>같은 </a:t>
            </a:r>
            <a:r>
              <a:rPr kumimoji="1" lang="en-US" altLang="ko-KR" sz="1800" dirty="0">
                <a:solidFill>
                  <a:srgbClr val="FFFFFF"/>
                </a:solidFill>
              </a:rPr>
              <a:t>RNN </a:t>
            </a:r>
            <a:r>
              <a:rPr kumimoji="1" lang="ko-KR" altLang="en-US" sz="1800" dirty="0">
                <a:solidFill>
                  <a:srgbClr val="FFFFFF"/>
                </a:solidFill>
              </a:rPr>
              <a:t>계열 모델이 적합</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2,</a:t>
            </a:r>
            <a:r>
              <a:rPr kumimoji="1" lang="ko-KR" altLang="en-US" sz="1800" dirty="0">
                <a:solidFill>
                  <a:srgbClr val="FFFFFF"/>
                </a:solidFill>
              </a:rPr>
              <a:t> 사람의 청각은 선형적인 주파수 인식이 아닌 </a:t>
            </a:r>
            <a:r>
              <a:rPr kumimoji="1" lang="en-US" altLang="ko-KR" sz="1800" dirty="0">
                <a:solidFill>
                  <a:srgbClr val="FFFFFF"/>
                </a:solidFill>
              </a:rPr>
              <a:t>Mel Scale</a:t>
            </a:r>
            <a:r>
              <a:rPr kumimoji="1" lang="ko-KR" altLang="en-US" sz="1800" dirty="0">
                <a:solidFill>
                  <a:srgbClr val="FFFFFF"/>
                </a:solidFill>
              </a:rPr>
              <a:t>이라는 비선형 스케일을 따름</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3.</a:t>
            </a:r>
            <a:r>
              <a:rPr kumimoji="1" lang="ko-KR" altLang="en-US" sz="1800" dirty="0">
                <a:solidFill>
                  <a:srgbClr val="FFFFFF"/>
                </a:solidFill>
              </a:rPr>
              <a:t> </a:t>
            </a:r>
            <a:r>
              <a:rPr kumimoji="1" lang="en-US" altLang="ko-KR" sz="1800" dirty="0">
                <a:solidFill>
                  <a:srgbClr val="FFFFFF"/>
                </a:solidFill>
              </a:rPr>
              <a:t>MFCC</a:t>
            </a:r>
            <a:r>
              <a:rPr kumimoji="1" lang="ko-KR" altLang="en-US" sz="1800" dirty="0">
                <a:solidFill>
                  <a:srgbClr val="FFFFFF"/>
                </a:solidFill>
              </a:rPr>
              <a:t>는 이러한 인간 청각의 특성을 반영해 음성 신호를 </a:t>
            </a:r>
            <a:r>
              <a:rPr kumimoji="1" lang="ko-KR" altLang="en-US" sz="1800" dirty="0" err="1">
                <a:solidFill>
                  <a:srgbClr val="FFFFFF"/>
                </a:solidFill>
              </a:rPr>
              <a:t>벡터화하여</a:t>
            </a:r>
            <a:r>
              <a:rPr kumimoji="1" lang="ko-KR" altLang="en-US" sz="1800" dirty="0">
                <a:solidFill>
                  <a:srgbClr val="FFFFFF"/>
                </a:solidFill>
              </a:rPr>
              <a:t> </a:t>
            </a:r>
            <a:r>
              <a:rPr kumimoji="1" lang="ko-KR" altLang="en-US" sz="1800" dirty="0" err="1">
                <a:solidFill>
                  <a:srgbClr val="FFFFFF"/>
                </a:solidFill>
              </a:rPr>
              <a:t>머신러닝이</a:t>
            </a:r>
            <a:r>
              <a:rPr kumimoji="1" lang="ko-KR" altLang="en-US" sz="1800" dirty="0">
                <a:solidFill>
                  <a:srgbClr val="FFFFFF"/>
                </a:solidFill>
              </a:rPr>
              <a:t> 학습할 수 있도록 함</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4.</a:t>
            </a:r>
            <a:r>
              <a:rPr kumimoji="1" lang="ko-KR" altLang="en-US" sz="1800" dirty="0">
                <a:solidFill>
                  <a:srgbClr val="FFFFFF"/>
                </a:solidFill>
              </a:rPr>
              <a:t> 특징 </a:t>
            </a:r>
            <a:r>
              <a:rPr kumimoji="1" lang="ko-KR" altLang="en-US" sz="1800" dirty="0" err="1">
                <a:solidFill>
                  <a:srgbClr val="FFFFFF"/>
                </a:solidFill>
              </a:rPr>
              <a:t>벡터화란</a:t>
            </a:r>
            <a:r>
              <a:rPr kumimoji="1" lang="ko-KR" altLang="en-US" sz="1800" dirty="0">
                <a:solidFill>
                  <a:srgbClr val="FFFFFF"/>
                </a:solidFill>
              </a:rPr>
              <a:t> 데이터를 수치화해서 목적에 맞게 인공지능 모델에 학습시키기 위한 필수 과정</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5.</a:t>
            </a:r>
            <a:r>
              <a:rPr kumimoji="1" lang="ko-KR" altLang="en-US" sz="1800" dirty="0">
                <a:solidFill>
                  <a:srgbClr val="FFFFFF"/>
                </a:solidFill>
              </a:rPr>
              <a:t> 오디오를 추출한 다음 </a:t>
            </a:r>
            <a:r>
              <a:rPr kumimoji="1" lang="en-US" altLang="ko-KR" sz="1800" dirty="0">
                <a:solidFill>
                  <a:srgbClr val="FFFFFF"/>
                </a:solidFill>
              </a:rPr>
              <a:t>10~40m/s</a:t>
            </a:r>
            <a:r>
              <a:rPr kumimoji="1" lang="ko-KR" altLang="en-US" sz="1800" dirty="0">
                <a:solidFill>
                  <a:srgbClr val="FFFFFF"/>
                </a:solidFill>
              </a:rPr>
              <a:t> 단위로 끊어 각 구간 별 주파수를 매기는 방식</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6.</a:t>
            </a:r>
            <a:r>
              <a:rPr kumimoji="1" lang="ko-KR" altLang="en-US" sz="1800" dirty="0">
                <a:solidFill>
                  <a:srgbClr val="FFFFFF"/>
                </a:solidFill>
              </a:rPr>
              <a:t> </a:t>
            </a:r>
            <a:r>
              <a:rPr kumimoji="1" lang="ko-KR" altLang="en-US" sz="1800" dirty="0" err="1">
                <a:solidFill>
                  <a:srgbClr val="FFFFFF"/>
                </a:solidFill>
              </a:rPr>
              <a:t>딥페이크</a:t>
            </a:r>
            <a:r>
              <a:rPr kumimoji="1" lang="ko-KR" altLang="en-US" sz="1800" dirty="0">
                <a:solidFill>
                  <a:srgbClr val="FFFFFF"/>
                </a:solidFill>
              </a:rPr>
              <a:t> 오디오는 목소리를 씌우는 방식으로 주로 배경 소리에 변화가 있음</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7.</a:t>
            </a:r>
            <a:r>
              <a:rPr kumimoji="1" lang="ko-KR" altLang="en-US" sz="1800" dirty="0">
                <a:solidFill>
                  <a:srgbClr val="FFFFFF"/>
                </a:solidFill>
              </a:rPr>
              <a:t> 이를 통해 </a:t>
            </a:r>
            <a:r>
              <a:rPr kumimoji="1" lang="ko-KR" altLang="en-US" sz="1800" dirty="0" err="1">
                <a:solidFill>
                  <a:srgbClr val="FFFFFF"/>
                </a:solidFill>
              </a:rPr>
              <a:t>딥페이크</a:t>
            </a:r>
            <a:r>
              <a:rPr kumimoji="1" lang="ko-KR" altLang="en-US" sz="1800" dirty="0">
                <a:solidFill>
                  <a:srgbClr val="FFFFFF"/>
                </a:solidFill>
              </a:rPr>
              <a:t> 오디오를 탐지  </a:t>
            </a:r>
            <a:r>
              <a:rPr kumimoji="1" lang="en-US" altLang="ko-KR" sz="1800" dirty="0">
                <a:solidFill>
                  <a:srgbClr val="FFFFFF"/>
                </a:solidFill>
              </a:rPr>
              <a:t>(</a:t>
            </a:r>
            <a:r>
              <a:rPr kumimoji="1" lang="ko-KR" altLang="en-US" sz="1800" dirty="0">
                <a:solidFill>
                  <a:srgbClr val="FFFFFF"/>
                </a:solidFill>
              </a:rPr>
              <a:t> 그 전의 주파수와 현재의 주파수 비교를 통한 딥러닝 모델 학습</a:t>
            </a:r>
            <a:r>
              <a:rPr kumimoji="1" lang="en-US" altLang="ko-KR" sz="1800" dirty="0">
                <a:solidFill>
                  <a:srgbClr val="FFFFFF"/>
                </a:solidFill>
              </a:rPr>
              <a:t>)</a:t>
            </a:r>
            <a:br>
              <a:rPr kumimoji="1" lang="en-US" altLang="ko-KR" sz="1800" dirty="0">
                <a:solidFill>
                  <a:srgbClr val="FFFFFF"/>
                </a:solidFill>
              </a:rPr>
            </a:br>
            <a:br>
              <a:rPr kumimoji="1" lang="en-US" altLang="ko-KR" sz="1800" dirty="0">
                <a:solidFill>
                  <a:srgbClr val="FFFFFF"/>
                </a:solidFill>
              </a:rPr>
            </a:b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CC6B8B5E-74DD-DC6F-882E-FBCA8EBB43EC}"/>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오디오 탐지 방법 </a:t>
            </a:r>
            <a:r>
              <a:rPr kumimoji="1" lang="en-US" altLang="ko-KR" dirty="0">
                <a:solidFill>
                  <a:srgbClr val="FFFFFF"/>
                </a:solidFill>
              </a:rPr>
              <a:t>–</a:t>
            </a:r>
            <a:r>
              <a:rPr kumimoji="1" lang="ko-KR" altLang="en-US" dirty="0">
                <a:solidFill>
                  <a:srgbClr val="FFFFFF"/>
                </a:solidFill>
              </a:rPr>
              <a:t> </a:t>
            </a:r>
            <a:r>
              <a:rPr kumimoji="1" lang="en-US" altLang="ko-KR" dirty="0">
                <a:solidFill>
                  <a:srgbClr val="FFFFFF"/>
                </a:solidFill>
              </a:rPr>
              <a:t>MFCC </a:t>
            </a:r>
            <a:r>
              <a:rPr kumimoji="1" lang="ko-KR" altLang="en-US" dirty="0">
                <a:solidFill>
                  <a:srgbClr val="FFFFFF"/>
                </a:solidFill>
              </a:rPr>
              <a:t>기반 </a:t>
            </a:r>
            <a:r>
              <a:rPr kumimoji="1" lang="ko-KR" altLang="en-US" dirty="0" err="1">
                <a:solidFill>
                  <a:srgbClr val="FFFFFF"/>
                </a:solidFill>
              </a:rPr>
              <a:t>딥페이크</a:t>
            </a:r>
            <a:r>
              <a:rPr kumimoji="1" lang="ko-KR" altLang="en-US" dirty="0">
                <a:solidFill>
                  <a:srgbClr val="FFFFFF"/>
                </a:solidFill>
              </a:rPr>
              <a:t> 탐지</a:t>
            </a:r>
          </a:p>
        </p:txBody>
      </p:sp>
      <p:cxnSp>
        <p:nvCxnSpPr>
          <p:cNvPr id="40" name="Straight Connector 39">
            <a:extLst>
              <a:ext uri="{FF2B5EF4-FFF2-40B4-BE49-F238E27FC236}">
                <a16:creationId xmlns:a16="http://schemas.microsoft.com/office/drawing/2014/main" id="{1B11FDAF-E328-BCE4-01F1-F2D0DED776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06482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1FF2A1-DBCC-4E28-FC0B-AB85D5CE297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F872F17-0EC9-0D1F-9545-86C670DCF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89D9A1C4-511E-9F82-1BB0-6EA3E6D893E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6AA0ACD0-40F8-42EB-6C5E-3C79F40F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F81A4260-1DBB-8309-28AC-6750E8819EF8}"/>
              </a:ext>
            </a:extLst>
          </p:cNvPr>
          <p:cNvSpPr>
            <a:spLocks noGrp="1"/>
          </p:cNvSpPr>
          <p:nvPr>
            <p:ph type="ctrTitle"/>
          </p:nvPr>
        </p:nvSpPr>
        <p:spPr>
          <a:xfrm>
            <a:off x="704088" y="1719073"/>
            <a:ext cx="10197275" cy="3950200"/>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 데이터 셋 준비 </a:t>
            </a:r>
            <a:r>
              <a:rPr kumimoji="1" lang="en-US" altLang="ko-KR" sz="1800" dirty="0">
                <a:solidFill>
                  <a:srgbClr val="FFFFFF"/>
                </a:solidFill>
              </a:rPr>
              <a:t>(</a:t>
            </a:r>
            <a:r>
              <a:rPr kumimoji="1" lang="ko-KR" altLang="en-US" sz="1800" dirty="0">
                <a:solidFill>
                  <a:srgbClr val="FFFFFF"/>
                </a:solidFill>
              </a:rPr>
              <a:t>이미지 </a:t>
            </a:r>
            <a:r>
              <a:rPr kumimoji="1" lang="en-US" altLang="ko-KR" sz="1800" dirty="0">
                <a:solidFill>
                  <a:srgbClr val="FFFFFF"/>
                </a:solidFill>
              </a:rPr>
              <a:t>+</a:t>
            </a:r>
            <a:r>
              <a:rPr kumimoji="1" lang="ko-KR" altLang="en-US" sz="1800" dirty="0">
                <a:solidFill>
                  <a:srgbClr val="FFFFFF"/>
                </a:solidFill>
              </a:rPr>
              <a:t> 오디오</a:t>
            </a:r>
            <a:r>
              <a:rPr kumimoji="1" lang="en-US" altLang="ko-KR" sz="1800" dirty="0">
                <a:solidFill>
                  <a:srgbClr val="FFFFFF"/>
                </a:solidFill>
              </a:rPr>
              <a:t>)</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2.</a:t>
            </a:r>
            <a:r>
              <a:rPr kumimoji="1" lang="ko-KR" altLang="en-US" sz="1800" dirty="0">
                <a:solidFill>
                  <a:srgbClr val="FFFFFF"/>
                </a:solidFill>
              </a:rPr>
              <a:t> 모델 준비</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3.</a:t>
            </a:r>
            <a:r>
              <a:rPr kumimoji="1" lang="ko-KR" altLang="en-US" sz="1800" dirty="0">
                <a:solidFill>
                  <a:srgbClr val="FFFFFF"/>
                </a:solidFill>
              </a:rPr>
              <a:t> 모델 학습 </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4.</a:t>
            </a:r>
            <a:r>
              <a:rPr kumimoji="1" lang="ko-KR" altLang="en-US" sz="1800" dirty="0">
                <a:solidFill>
                  <a:srgbClr val="FFFFFF"/>
                </a:solidFill>
              </a:rPr>
              <a:t> 학습 정보 저장</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5.</a:t>
            </a:r>
            <a:r>
              <a:rPr kumimoji="1" lang="ko-KR" altLang="en-US" sz="1800" dirty="0">
                <a:solidFill>
                  <a:srgbClr val="FFFFFF"/>
                </a:solidFill>
              </a:rPr>
              <a:t> </a:t>
            </a:r>
            <a:r>
              <a:rPr kumimoji="1" lang="ko-KR" altLang="en-US" sz="1800" dirty="0" err="1">
                <a:solidFill>
                  <a:srgbClr val="FFFFFF"/>
                </a:solidFill>
              </a:rPr>
              <a:t>딥페이크</a:t>
            </a:r>
            <a:r>
              <a:rPr kumimoji="1" lang="ko-KR" altLang="en-US" sz="1800" dirty="0">
                <a:solidFill>
                  <a:srgbClr val="FFFFFF"/>
                </a:solidFill>
              </a:rPr>
              <a:t> 관련 실제 데이터 삽입 및 테스트</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6.</a:t>
            </a:r>
            <a:r>
              <a:rPr kumimoji="1" lang="ko-KR" altLang="en-US" sz="1800" dirty="0">
                <a:solidFill>
                  <a:srgbClr val="FFFFFF"/>
                </a:solidFill>
              </a:rPr>
              <a:t> 디버깅</a:t>
            </a:r>
          </a:p>
        </p:txBody>
      </p:sp>
      <p:sp>
        <p:nvSpPr>
          <p:cNvPr id="3" name="부제목 2">
            <a:extLst>
              <a:ext uri="{FF2B5EF4-FFF2-40B4-BE49-F238E27FC236}">
                <a16:creationId xmlns:a16="http://schemas.microsoft.com/office/drawing/2014/main" id="{C825F5E3-1BC0-66A1-69D0-AD93D6C3E8F5}"/>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탐지 계획 구축</a:t>
            </a:r>
          </a:p>
        </p:txBody>
      </p:sp>
      <p:cxnSp>
        <p:nvCxnSpPr>
          <p:cNvPr id="40" name="Straight Connector 39">
            <a:extLst>
              <a:ext uri="{FF2B5EF4-FFF2-40B4-BE49-F238E27FC236}">
                <a16:creationId xmlns:a16="http://schemas.microsoft.com/office/drawing/2014/main" id="{A798FF5A-73CF-643A-EEBB-98DC428097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06130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6F3E9B-3EF8-08E2-DEBB-6E34DC0D1E24}"/>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14A2548-CAD7-9B87-5151-60102FEDA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1B47F41B-71B9-CA29-BC79-B1150D9BDD5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2FB74CCB-427F-9C9C-FE6D-B75C705F7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8A0F1C5A-F7B7-8D6D-5EA6-A94620D33FA6}"/>
              </a:ext>
            </a:extLst>
          </p:cNvPr>
          <p:cNvSpPr>
            <a:spLocks noGrp="1"/>
          </p:cNvSpPr>
          <p:nvPr>
            <p:ph type="ctrTitle"/>
          </p:nvPr>
        </p:nvSpPr>
        <p:spPr>
          <a:xfrm>
            <a:off x="704088" y="1769810"/>
            <a:ext cx="10197275" cy="4837466"/>
          </a:xfrm>
        </p:spPr>
        <p:txBody>
          <a:bodyPr anchor="b">
            <a:normAutofit/>
          </a:bodyPr>
          <a:lstStyle/>
          <a:p>
            <a:r>
              <a:rPr lang="en" altLang="ko-KR" sz="1800" dirty="0">
                <a:effectLst/>
                <a:latin typeface="NimbusRomNo9L"/>
              </a:rPr>
              <a:t>REAL-TIME DETECTION OF AI-GENERATED SPEECH FOR DEEPFAKE VOICE CONVERSION </a:t>
            </a:r>
            <a:br>
              <a:rPr lang="en" altLang="ko-KR" sz="800" dirty="0"/>
            </a:br>
            <a:r>
              <a:rPr lang="en-US" altLang="ko-KR" sz="800" dirty="0"/>
              <a:t>(</a:t>
            </a:r>
            <a:r>
              <a:rPr lang="en" altLang="ko-KR" sz="1800" b="0" dirty="0">
                <a:effectLst/>
                <a:latin typeface="NimbusRomNo9L"/>
              </a:rPr>
              <a:t>Jordan J. Bird, Ahmad Lotfi </a:t>
            </a:r>
            <a:br>
              <a:rPr lang="en" altLang="ko-KR" sz="800" dirty="0"/>
            </a:br>
            <a:r>
              <a:rPr lang="en" altLang="ko-KR" sz="1800" dirty="0">
                <a:effectLst/>
                <a:latin typeface="NimbusRomNo9L"/>
              </a:rPr>
              <a:t>Nottingham Trent University Nottingham, UK </a:t>
            </a:r>
            <a:r>
              <a:rPr lang="en" altLang="ko-KR" sz="1800" dirty="0">
                <a:effectLst/>
                <a:latin typeface="SFTT1000"/>
              </a:rPr>
              <a:t>{</a:t>
            </a:r>
            <a:r>
              <a:rPr lang="en" altLang="ko-KR" sz="1800" dirty="0" err="1">
                <a:effectLst/>
                <a:latin typeface="SFTT1000"/>
              </a:rPr>
              <a:t>jordan.bird</a:t>
            </a:r>
            <a:r>
              <a:rPr lang="en" altLang="ko-KR" sz="1800" dirty="0">
                <a:effectLst/>
                <a:latin typeface="SFTT1000"/>
              </a:rPr>
              <a:t>, </a:t>
            </a:r>
            <a:r>
              <a:rPr lang="en" altLang="ko-KR" sz="1800" dirty="0">
                <a:effectLst/>
                <a:latin typeface="SFTT1000"/>
                <a:hlinkClick r:id="rId4"/>
              </a:rPr>
              <a:t>ahmad.lotfi}@ntu.ac.uk</a:t>
            </a:r>
            <a:br>
              <a:rPr lang="en" altLang="ko-KR" sz="1800" dirty="0">
                <a:effectLst/>
                <a:latin typeface="SFTT1000"/>
              </a:rPr>
            </a:br>
            <a:r>
              <a:rPr lang="en" altLang="ko-KR" sz="1800" dirty="0">
                <a:effectLst/>
                <a:latin typeface="SFTT1000"/>
              </a:rPr>
              <a:t> </a:t>
            </a:r>
            <a:br>
              <a:rPr lang="en" altLang="ko-KR" sz="1800" dirty="0">
                <a:effectLst/>
                <a:latin typeface="SFTT1000"/>
              </a:rPr>
            </a:br>
            <a:br>
              <a:rPr lang="en" altLang="ko-KR" sz="1800" dirty="0">
                <a:effectLst/>
                <a:latin typeface="SFTT1000"/>
              </a:rPr>
            </a:br>
            <a:r>
              <a:rPr lang="en-US" altLang="ko-KR" sz="1800" dirty="0">
                <a:effectLst/>
                <a:latin typeface="SFTT1000"/>
                <a:sym typeface="Wingdings" pitchFamily="2" charset="2"/>
              </a:rPr>
              <a:t></a:t>
            </a:r>
            <a:r>
              <a:rPr lang="ko-KR" altLang="en-US" sz="1800" dirty="0">
                <a:latin typeface="SFTT1000"/>
                <a:sym typeface="Wingdings" pitchFamily="2" charset="2"/>
              </a:rPr>
              <a:t> </a:t>
            </a:r>
            <a:r>
              <a:rPr lang="en-US" altLang="ko-KR" sz="1800" dirty="0">
                <a:latin typeface="SFTT1000"/>
                <a:sym typeface="Wingdings" pitchFamily="2" charset="2"/>
              </a:rPr>
              <a:t>MIT </a:t>
            </a:r>
            <a:r>
              <a:rPr lang="ko-KR" altLang="en-US" sz="1800" dirty="0">
                <a:latin typeface="SFTT1000"/>
                <a:sym typeface="Wingdings" pitchFamily="2" charset="2"/>
              </a:rPr>
              <a:t>라이센스 하에 제공 </a:t>
            </a:r>
            <a:r>
              <a:rPr lang="en-US" altLang="ko-KR" sz="1800" dirty="0">
                <a:latin typeface="SFTT1000"/>
                <a:sym typeface="Wingdings" pitchFamily="2" charset="2"/>
              </a:rPr>
              <a:t>(</a:t>
            </a:r>
            <a:r>
              <a:rPr lang="ko-KR" altLang="en-US" sz="1800" dirty="0">
                <a:latin typeface="SFTT1000"/>
                <a:sym typeface="Wingdings" pitchFamily="2" charset="2"/>
              </a:rPr>
              <a:t>상업적 이용 가능</a:t>
            </a:r>
            <a:r>
              <a:rPr lang="en-US" altLang="ko-KR" sz="1800" dirty="0">
                <a:latin typeface="SFTT1000"/>
                <a:sym typeface="Wingdings" pitchFamily="2" charset="2"/>
              </a:rPr>
              <a:t>)</a:t>
            </a:r>
            <a:br>
              <a:rPr lang="en-US" altLang="ko-KR" sz="1800" dirty="0">
                <a:latin typeface="SFTT1000"/>
                <a:sym typeface="Wingdings" pitchFamily="2" charset="2"/>
              </a:rPr>
            </a:br>
            <a:r>
              <a:rPr lang="en-US" altLang="ko-KR" sz="1800" dirty="0">
                <a:latin typeface="SFTT1000"/>
                <a:sym typeface="Wingdings" pitchFamily="2" charset="2"/>
              </a:rPr>
              <a:t></a:t>
            </a:r>
            <a:r>
              <a:rPr lang="ko-KR" altLang="en-US" sz="1800" dirty="0">
                <a:latin typeface="SFTT1000"/>
                <a:sym typeface="Wingdings" pitchFamily="2" charset="2"/>
              </a:rPr>
              <a:t>위 논문에서 구축한 데이터셋 </a:t>
            </a:r>
            <a:br>
              <a:rPr lang="en-US" altLang="ko-KR" sz="1800" dirty="0">
                <a:latin typeface="SFTT1000"/>
                <a:sym typeface="Wingdings" pitchFamily="2" charset="2"/>
              </a:rPr>
            </a:br>
            <a:r>
              <a:rPr lang="en-US" altLang="ko-KR" sz="1800" dirty="0">
                <a:latin typeface="SFTT1000"/>
                <a:sym typeface="Wingdings" pitchFamily="2" charset="2"/>
              </a:rPr>
              <a:t></a:t>
            </a:r>
            <a:r>
              <a:rPr lang="ko-KR" altLang="en-US" sz="1800" dirty="0">
                <a:latin typeface="SFTT1000"/>
                <a:sym typeface="Wingdings" pitchFamily="2" charset="2"/>
              </a:rPr>
              <a:t> </a:t>
            </a:r>
            <a:r>
              <a:rPr lang="en-US" altLang="ko-KR" sz="1800" dirty="0">
                <a:latin typeface="SFTT1000"/>
                <a:sym typeface="Wingdings" pitchFamily="2" charset="2"/>
              </a:rPr>
              <a:t>Label : REAL ( </a:t>
            </a:r>
            <a:r>
              <a:rPr lang="ko-KR" altLang="en-US" sz="1800" dirty="0">
                <a:latin typeface="SFTT1000"/>
                <a:sym typeface="Wingdings" pitchFamily="2" charset="2"/>
              </a:rPr>
              <a:t>실제 사람의 음성</a:t>
            </a:r>
            <a:r>
              <a:rPr lang="en-US" altLang="ko-KR" sz="1800" dirty="0">
                <a:latin typeface="SFTT1000"/>
                <a:sym typeface="Wingdings" pitchFamily="2" charset="2"/>
              </a:rPr>
              <a:t>),</a:t>
            </a:r>
            <a:r>
              <a:rPr lang="ko-KR" altLang="en-US" sz="1800" dirty="0">
                <a:latin typeface="SFTT1000"/>
                <a:sym typeface="Wingdings" pitchFamily="2" charset="2"/>
              </a:rPr>
              <a:t> </a:t>
            </a:r>
            <a:r>
              <a:rPr lang="en-US" altLang="ko-KR" sz="1800" dirty="0">
                <a:latin typeface="SFTT1000"/>
                <a:sym typeface="Wingdings" pitchFamily="2" charset="2"/>
              </a:rPr>
              <a:t>FAKE( RVC</a:t>
            </a:r>
            <a:r>
              <a:rPr lang="ko-KR" altLang="en-US" sz="1800" dirty="0">
                <a:latin typeface="SFTT1000"/>
                <a:sym typeface="Wingdings" pitchFamily="2" charset="2"/>
              </a:rPr>
              <a:t> 기법을 사용해 변환된 </a:t>
            </a:r>
            <a:r>
              <a:rPr lang="ko-KR" altLang="en-US" sz="1800" dirty="0" err="1">
                <a:latin typeface="SFTT1000"/>
                <a:sym typeface="Wingdings" pitchFamily="2" charset="2"/>
              </a:rPr>
              <a:t>딥페이크</a:t>
            </a:r>
            <a:r>
              <a:rPr lang="ko-KR" altLang="en-US" sz="1800" dirty="0">
                <a:latin typeface="SFTT1000"/>
                <a:sym typeface="Wingdings" pitchFamily="2" charset="2"/>
              </a:rPr>
              <a:t> 음성</a:t>
            </a:r>
            <a:r>
              <a:rPr lang="en-US" altLang="ko-KR" sz="1800" dirty="0">
                <a:latin typeface="SFTT1000"/>
                <a:sym typeface="Wingdings" pitchFamily="2" charset="2"/>
              </a:rPr>
              <a:t>)</a:t>
            </a:r>
            <a:br>
              <a:rPr lang="en-US" altLang="ko-KR" sz="1800" dirty="0">
                <a:latin typeface="SFTT1000"/>
                <a:sym typeface="Wingdings" pitchFamily="2" charset="2"/>
              </a:rPr>
            </a:br>
            <a:r>
              <a:rPr lang="en-US" altLang="ko-KR" sz="1800" dirty="0">
                <a:latin typeface="SFTT1000"/>
                <a:sym typeface="Wingdings" pitchFamily="2" charset="2"/>
              </a:rPr>
              <a:t></a:t>
            </a:r>
            <a:r>
              <a:rPr lang="ko-KR" altLang="en-US" sz="1800" dirty="0">
                <a:latin typeface="SFTT1000"/>
                <a:sym typeface="Wingdings" pitchFamily="2" charset="2"/>
              </a:rPr>
              <a:t> </a:t>
            </a:r>
            <a:r>
              <a:rPr lang="en" altLang="ko-KR" sz="1800" dirty="0">
                <a:latin typeface="SFTT1000"/>
                <a:sym typeface="Wingdings" pitchFamily="2" charset="2"/>
                <a:hlinkClick r:id="rId5"/>
              </a:rPr>
              <a:t>https://arxiv.org/pdf/2308.12734</a:t>
            </a:r>
            <a:br>
              <a:rPr lang="en" altLang="ko-KR" sz="1800" dirty="0">
                <a:latin typeface="SFTT1000"/>
                <a:sym typeface="Wingdings" pitchFamily="2" charset="2"/>
              </a:rPr>
            </a:br>
            <a:br>
              <a:rPr lang="en" altLang="ko-KR" sz="1800" dirty="0">
                <a:latin typeface="SFTT1000"/>
                <a:sym typeface="Wingdings" pitchFamily="2" charset="2"/>
              </a:rPr>
            </a:br>
            <a:r>
              <a:rPr kumimoji="1" lang="en-US" altLang="ko-KR" sz="1800" dirty="0">
                <a:solidFill>
                  <a:srgbClr val="FFFFFF"/>
                </a:solidFill>
              </a:rPr>
              <a:t>Open Forensics</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고품질의 얼굴 합성 탐지 및 분할을 위한 대규모 데이터셋</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라이센스 </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a:t>
            </a:r>
            <a:r>
              <a:rPr lang="en" altLang="ko-KR" sz="1800" dirty="0"/>
              <a:t>Creative Commons Attribution 4.0 (CC BY 4.0)</a:t>
            </a:r>
            <a:br>
              <a:rPr lang="en" altLang="ko-KR" sz="1800" dirty="0"/>
            </a:br>
            <a:r>
              <a:rPr lang="en-US" altLang="ko-KR" sz="1800" dirty="0">
                <a:sym typeface="Wingdings" pitchFamily="2" charset="2"/>
              </a:rPr>
              <a:t></a:t>
            </a:r>
            <a:r>
              <a:rPr lang="ko-KR" altLang="en-US" sz="1800" dirty="0">
                <a:sym typeface="Wingdings" pitchFamily="2" charset="2"/>
              </a:rPr>
              <a:t> 저작권 표시 조건으로 상업적 이용 가능함</a:t>
            </a:r>
            <a:br>
              <a:rPr lang="en" altLang="ko-KR" sz="1800" dirty="0"/>
            </a:b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06D2203E-AFD1-36C1-0DFF-DCE5E6325E18}"/>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탐지 원본 데이터셋</a:t>
            </a:r>
          </a:p>
        </p:txBody>
      </p:sp>
      <p:cxnSp>
        <p:nvCxnSpPr>
          <p:cNvPr id="40" name="Straight Connector 39">
            <a:extLst>
              <a:ext uri="{FF2B5EF4-FFF2-40B4-BE49-F238E27FC236}">
                <a16:creationId xmlns:a16="http://schemas.microsoft.com/office/drawing/2014/main" id="{9E79C575-D5EF-B91B-2E02-3538CFE0A9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35063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CE8A78-B1B4-FCEE-3D95-9C48C561A737}"/>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9DCB421-760F-9F1F-343B-E6387F9B4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91FA68BE-3F8B-2B8A-6F3C-4A1F3C1D9A4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36DF1876-4FF2-73EB-F72B-EF980CBC6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DB340428-07F9-2B65-1CAC-1D525BA19BCF}"/>
              </a:ext>
            </a:extLst>
          </p:cNvPr>
          <p:cNvSpPr>
            <a:spLocks noGrp="1"/>
          </p:cNvSpPr>
          <p:nvPr>
            <p:ph type="ctrTitle"/>
          </p:nvPr>
        </p:nvSpPr>
        <p:spPr>
          <a:xfrm>
            <a:off x="704088" y="1669775"/>
            <a:ext cx="10197275" cy="2928730"/>
          </a:xfrm>
        </p:spPr>
        <p:txBody>
          <a:bodyPr anchor="b">
            <a:normAutofit/>
          </a:bodyPr>
          <a:lstStyle/>
          <a:p>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7873A605-F98F-C14A-A5F1-A2FB0F78A01F}"/>
              </a:ext>
            </a:extLst>
          </p:cNvPr>
          <p:cNvSpPr>
            <a:spLocks noGrp="1"/>
          </p:cNvSpPr>
          <p:nvPr>
            <p:ph type="subTitle" idx="1"/>
          </p:nvPr>
        </p:nvSpPr>
        <p:spPr>
          <a:xfrm>
            <a:off x="704088" y="659052"/>
            <a:ext cx="10197275" cy="670945"/>
          </a:xfrm>
        </p:spPr>
        <p:txBody>
          <a:bodyPr anchor="t">
            <a:normAutofit/>
          </a:bodyPr>
          <a:lstStyle/>
          <a:p>
            <a:r>
              <a:rPr kumimoji="1" lang="ko-KR" altLang="en-US" dirty="0">
                <a:solidFill>
                  <a:srgbClr val="FFFFFF"/>
                </a:solidFill>
              </a:rPr>
              <a:t> </a:t>
            </a:r>
            <a:r>
              <a:rPr kumimoji="1" lang="en-US" altLang="ko-KR" dirty="0">
                <a:solidFill>
                  <a:srgbClr val="FFFFFF"/>
                </a:solidFill>
              </a:rPr>
              <a:t>1.</a:t>
            </a:r>
            <a:r>
              <a:rPr kumimoji="1" lang="ko-KR" altLang="en-US" dirty="0">
                <a:solidFill>
                  <a:srgbClr val="FFFFFF"/>
                </a:solidFill>
              </a:rPr>
              <a:t> </a:t>
            </a:r>
            <a:r>
              <a:rPr kumimoji="1" lang="ko-KR" altLang="en-US" dirty="0" err="1">
                <a:solidFill>
                  <a:srgbClr val="FFFFFF"/>
                </a:solidFill>
              </a:rPr>
              <a:t>딥페이크</a:t>
            </a:r>
            <a:r>
              <a:rPr kumimoji="1" lang="ko-KR" altLang="en-US" dirty="0">
                <a:solidFill>
                  <a:srgbClr val="FFFFFF"/>
                </a:solidFill>
              </a:rPr>
              <a:t> 이미지 데이터셋</a:t>
            </a:r>
          </a:p>
        </p:txBody>
      </p:sp>
      <p:cxnSp>
        <p:nvCxnSpPr>
          <p:cNvPr id="40" name="Straight Connector 39">
            <a:extLst>
              <a:ext uri="{FF2B5EF4-FFF2-40B4-BE49-F238E27FC236}">
                <a16:creationId xmlns:a16="http://schemas.microsoft.com/office/drawing/2014/main" id="{FDE23780-FD3E-1569-F8B6-A7B651C78D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descr="텍스트, 멀티미디어 소프트웨어, 스크린샷이(가) 표시된 사진&#10;&#10;AI가 생성한 콘텐츠는 부정확할 수 있습니다.">
            <a:extLst>
              <a:ext uri="{FF2B5EF4-FFF2-40B4-BE49-F238E27FC236}">
                <a16:creationId xmlns:a16="http://schemas.microsoft.com/office/drawing/2014/main" id="{E4AA187A-431A-C69E-1EC6-CAAE5364BBF1}"/>
              </a:ext>
            </a:extLst>
          </p:cNvPr>
          <p:cNvPicPr>
            <a:picLocks noChangeAspect="1"/>
          </p:cNvPicPr>
          <p:nvPr/>
        </p:nvPicPr>
        <p:blipFill>
          <a:blip r:embed="rId4"/>
          <a:stretch>
            <a:fillRect/>
          </a:stretch>
        </p:blipFill>
        <p:spPr>
          <a:xfrm>
            <a:off x="704087" y="1625916"/>
            <a:ext cx="7772400" cy="2068912"/>
          </a:xfrm>
          <a:prstGeom prst="rect">
            <a:avLst/>
          </a:prstGeom>
        </p:spPr>
      </p:pic>
      <p:pic>
        <p:nvPicPr>
          <p:cNvPr id="9" name="그림 8" descr="텍스트, 스크린샷, 폰트이(가) 표시된 사진&#10;&#10;AI가 생성한 콘텐츠는 부정확할 수 있습니다.">
            <a:extLst>
              <a:ext uri="{FF2B5EF4-FFF2-40B4-BE49-F238E27FC236}">
                <a16:creationId xmlns:a16="http://schemas.microsoft.com/office/drawing/2014/main" id="{0B1E9AFC-A9A6-3447-D63C-CD8932001539}"/>
              </a:ext>
            </a:extLst>
          </p:cNvPr>
          <p:cNvPicPr>
            <a:picLocks noChangeAspect="1"/>
          </p:cNvPicPr>
          <p:nvPr/>
        </p:nvPicPr>
        <p:blipFill>
          <a:blip r:embed="rId5"/>
          <a:stretch>
            <a:fillRect/>
          </a:stretch>
        </p:blipFill>
        <p:spPr>
          <a:xfrm>
            <a:off x="4097579" y="3473918"/>
            <a:ext cx="7772400" cy="2928730"/>
          </a:xfrm>
          <a:prstGeom prst="rect">
            <a:avLst/>
          </a:prstGeom>
        </p:spPr>
      </p:pic>
    </p:spTree>
    <p:extLst>
      <p:ext uri="{BB962C8B-B14F-4D97-AF65-F5344CB8AC3E}">
        <p14:creationId xmlns:p14="http://schemas.microsoft.com/office/powerpoint/2010/main" val="219333575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F05E2F-3192-2E4A-426B-EF194AF2A76B}"/>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EB829D8-3953-835A-1194-049EFDC5D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B3746E5F-215B-9C82-BFA2-DE43D063356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CE0B877E-6107-42FE-A73F-9D919434D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9DAA8831-CC2F-C733-EAFE-D9CFF7172692}"/>
              </a:ext>
            </a:extLst>
          </p:cNvPr>
          <p:cNvSpPr>
            <a:spLocks noGrp="1"/>
          </p:cNvSpPr>
          <p:nvPr>
            <p:ph type="ctrTitle"/>
          </p:nvPr>
        </p:nvSpPr>
        <p:spPr>
          <a:xfrm>
            <a:off x="704088" y="1669775"/>
            <a:ext cx="10197275" cy="2928730"/>
          </a:xfrm>
        </p:spPr>
        <p:txBody>
          <a:bodyPr anchor="b">
            <a:normAutofit/>
          </a:bodyPr>
          <a:lstStyle/>
          <a:p>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9358F573-E6AD-B0CE-C8DD-BCF3B309B20D}"/>
              </a:ext>
            </a:extLst>
          </p:cNvPr>
          <p:cNvSpPr>
            <a:spLocks noGrp="1"/>
          </p:cNvSpPr>
          <p:nvPr>
            <p:ph type="subTitle" idx="1"/>
          </p:nvPr>
        </p:nvSpPr>
        <p:spPr>
          <a:xfrm>
            <a:off x="704088" y="659052"/>
            <a:ext cx="10197275" cy="670945"/>
          </a:xfrm>
        </p:spPr>
        <p:txBody>
          <a:bodyPr anchor="t">
            <a:normAutofit/>
          </a:bodyPr>
          <a:lstStyle/>
          <a:p>
            <a:r>
              <a:rPr kumimoji="1" lang="ko-KR" altLang="en-US" dirty="0">
                <a:solidFill>
                  <a:srgbClr val="FFFFFF"/>
                </a:solidFill>
              </a:rPr>
              <a:t> </a:t>
            </a:r>
            <a:r>
              <a:rPr kumimoji="1" lang="en-US" altLang="ko-KR" dirty="0">
                <a:solidFill>
                  <a:srgbClr val="FFFFFF"/>
                </a:solidFill>
              </a:rPr>
              <a:t>1.</a:t>
            </a:r>
            <a:r>
              <a:rPr kumimoji="1" lang="ko-KR" altLang="en-US" dirty="0">
                <a:solidFill>
                  <a:srgbClr val="FFFFFF"/>
                </a:solidFill>
              </a:rPr>
              <a:t> </a:t>
            </a:r>
            <a:r>
              <a:rPr kumimoji="1" lang="ko-KR" altLang="en-US" dirty="0" err="1">
                <a:solidFill>
                  <a:srgbClr val="FFFFFF"/>
                </a:solidFill>
              </a:rPr>
              <a:t>딥페이크</a:t>
            </a:r>
            <a:r>
              <a:rPr kumimoji="1" lang="ko-KR" altLang="en-US" dirty="0">
                <a:solidFill>
                  <a:srgbClr val="FFFFFF"/>
                </a:solidFill>
              </a:rPr>
              <a:t> 오디오 데이터셋</a:t>
            </a:r>
          </a:p>
        </p:txBody>
      </p:sp>
      <p:cxnSp>
        <p:nvCxnSpPr>
          <p:cNvPr id="40" name="Straight Connector 39">
            <a:extLst>
              <a:ext uri="{FF2B5EF4-FFF2-40B4-BE49-F238E27FC236}">
                <a16:creationId xmlns:a16="http://schemas.microsoft.com/office/drawing/2014/main" id="{4461374F-C018-4FD0-C30F-81083D0728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descr="텍스트, 스크린샷, 폰트이(가) 표시된 사진&#10;&#10;AI가 생성한 콘텐츠는 부정확할 수 있습니다.">
            <a:extLst>
              <a:ext uri="{FF2B5EF4-FFF2-40B4-BE49-F238E27FC236}">
                <a16:creationId xmlns:a16="http://schemas.microsoft.com/office/drawing/2014/main" id="{9C98F4D5-31BD-183D-0408-73139EE39CAE}"/>
              </a:ext>
            </a:extLst>
          </p:cNvPr>
          <p:cNvPicPr>
            <a:picLocks noChangeAspect="1"/>
          </p:cNvPicPr>
          <p:nvPr/>
        </p:nvPicPr>
        <p:blipFill>
          <a:blip r:embed="rId4"/>
          <a:stretch>
            <a:fillRect/>
          </a:stretch>
        </p:blipFill>
        <p:spPr>
          <a:xfrm>
            <a:off x="533400" y="1662625"/>
            <a:ext cx="7772400" cy="2054772"/>
          </a:xfrm>
          <a:prstGeom prst="rect">
            <a:avLst/>
          </a:prstGeom>
        </p:spPr>
      </p:pic>
      <p:pic>
        <p:nvPicPr>
          <p:cNvPr id="7" name="그림 6" descr="텍스트, 스크린샷, 폰트이(가) 표시된 사진&#10;&#10;AI가 생성한 콘텐츠는 부정확할 수 있습니다.">
            <a:extLst>
              <a:ext uri="{FF2B5EF4-FFF2-40B4-BE49-F238E27FC236}">
                <a16:creationId xmlns:a16="http://schemas.microsoft.com/office/drawing/2014/main" id="{BE8D8B51-AE4D-48B5-7E6C-70B1203FC51E}"/>
              </a:ext>
            </a:extLst>
          </p:cNvPr>
          <p:cNvPicPr>
            <a:picLocks noChangeAspect="1"/>
          </p:cNvPicPr>
          <p:nvPr/>
        </p:nvPicPr>
        <p:blipFill>
          <a:blip r:embed="rId5"/>
          <a:stretch>
            <a:fillRect/>
          </a:stretch>
        </p:blipFill>
        <p:spPr>
          <a:xfrm>
            <a:off x="3128964" y="3698562"/>
            <a:ext cx="7772400" cy="2029690"/>
          </a:xfrm>
          <a:prstGeom prst="rect">
            <a:avLst/>
          </a:prstGeom>
        </p:spPr>
      </p:pic>
    </p:spTree>
    <p:extLst>
      <p:ext uri="{BB962C8B-B14F-4D97-AF65-F5344CB8AC3E}">
        <p14:creationId xmlns:p14="http://schemas.microsoft.com/office/powerpoint/2010/main" val="128699652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15707F-ED4E-4E00-BA77-10CBB106B045}"/>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4C6EE04-2787-F29D-8828-DFCEB8186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98C8FC97-BC32-AD25-D111-16A1816CF4C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D652A9E0-DADB-C31B-064D-1EF98AB29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70A11B75-42B3-BAEE-FCB4-4CD166BB2DCB}"/>
              </a:ext>
            </a:extLst>
          </p:cNvPr>
          <p:cNvSpPr>
            <a:spLocks noGrp="1"/>
          </p:cNvSpPr>
          <p:nvPr>
            <p:ph type="ctrTitle"/>
          </p:nvPr>
        </p:nvSpPr>
        <p:spPr>
          <a:xfrm>
            <a:off x="704088" y="2244909"/>
            <a:ext cx="10197275" cy="3306037"/>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 </a:t>
            </a:r>
            <a:r>
              <a:rPr kumimoji="1" lang="en-US" altLang="ko-KR" sz="1800" dirty="0" err="1">
                <a:solidFill>
                  <a:srgbClr val="FFFFFF"/>
                </a:solidFill>
              </a:rPr>
              <a:t>EfficientNet</a:t>
            </a:r>
            <a:r>
              <a:rPr kumimoji="1" lang="ko-KR" altLang="en-US" sz="1800" dirty="0">
                <a:solidFill>
                  <a:srgbClr val="FFFFFF"/>
                </a:solidFill>
              </a:rPr>
              <a:t>은 구글에서 발표한 </a:t>
            </a:r>
            <a:r>
              <a:rPr kumimoji="1" lang="en-US" altLang="ko-KR" sz="1800" dirty="0">
                <a:solidFill>
                  <a:srgbClr val="FFFFFF"/>
                </a:solidFill>
              </a:rPr>
              <a:t>compound scaling</a:t>
            </a:r>
            <a:r>
              <a:rPr kumimoji="1" lang="ko-KR" altLang="en-US" sz="1800" dirty="0" err="1">
                <a:solidFill>
                  <a:srgbClr val="FFFFFF"/>
                </a:solidFill>
              </a:rPr>
              <a:t>으로</a:t>
            </a:r>
            <a:r>
              <a:rPr kumimoji="1" lang="ko-KR" altLang="en-US" sz="1800" dirty="0">
                <a:solidFill>
                  <a:srgbClr val="FFFFFF"/>
                </a:solidFill>
              </a:rPr>
              <a:t> 유명한 모델</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2.</a:t>
            </a:r>
            <a:r>
              <a:rPr kumimoji="1" lang="ko-KR" altLang="en-US" sz="1800" dirty="0">
                <a:solidFill>
                  <a:srgbClr val="FFFFFF"/>
                </a:solidFill>
              </a:rPr>
              <a:t> </a:t>
            </a:r>
            <a:r>
              <a:rPr kumimoji="1" lang="en-US" altLang="ko-KR" sz="1800" dirty="0">
                <a:solidFill>
                  <a:srgbClr val="FFFFFF"/>
                </a:solidFill>
              </a:rPr>
              <a:t>compound</a:t>
            </a:r>
            <a:r>
              <a:rPr kumimoji="1" lang="ko-KR" altLang="en-US" sz="1800" dirty="0">
                <a:solidFill>
                  <a:srgbClr val="FFFFFF"/>
                </a:solidFill>
              </a:rPr>
              <a:t> </a:t>
            </a:r>
            <a:r>
              <a:rPr kumimoji="1" lang="en-US" altLang="ko-KR" sz="1800" dirty="0">
                <a:solidFill>
                  <a:srgbClr val="FFFFFF"/>
                </a:solidFill>
              </a:rPr>
              <a:t>scaling</a:t>
            </a:r>
            <a:r>
              <a:rPr kumimoji="1" lang="ko-KR" altLang="en-US" sz="1800" dirty="0">
                <a:solidFill>
                  <a:srgbClr val="FFFFFF"/>
                </a:solidFill>
              </a:rPr>
              <a:t>이란 기존의 네트워크 너비 깊이</a:t>
            </a:r>
            <a:r>
              <a:rPr kumimoji="1" lang="en-US" altLang="ko-KR" sz="1800" dirty="0">
                <a:solidFill>
                  <a:srgbClr val="FFFFFF"/>
                </a:solidFill>
              </a:rPr>
              <a:t>,</a:t>
            </a:r>
            <a:r>
              <a:rPr kumimoji="1" lang="ko-KR" altLang="en-US" sz="1800" dirty="0">
                <a:solidFill>
                  <a:srgbClr val="FFFFFF"/>
                </a:solidFill>
              </a:rPr>
              <a:t> 해상도 모두 키우는 방식의 모델</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3.</a:t>
            </a:r>
            <a:r>
              <a:rPr kumimoji="1" lang="ko-KR" altLang="en-US" sz="1800" dirty="0">
                <a:solidFill>
                  <a:srgbClr val="FFFFFF"/>
                </a:solidFill>
              </a:rPr>
              <a:t> 모델의 무게에 따라 </a:t>
            </a:r>
            <a:r>
              <a:rPr kumimoji="1" lang="en-US" altLang="ko-KR" sz="1800" dirty="0">
                <a:solidFill>
                  <a:srgbClr val="FFFFFF"/>
                </a:solidFill>
              </a:rPr>
              <a:t>B0</a:t>
            </a:r>
            <a:r>
              <a:rPr kumimoji="1" lang="ko-KR" altLang="en-US" sz="1800" dirty="0" err="1">
                <a:solidFill>
                  <a:srgbClr val="FFFFFF"/>
                </a:solidFill>
              </a:rPr>
              <a:t>부터</a:t>
            </a:r>
            <a:r>
              <a:rPr kumimoji="1" lang="ko-KR" altLang="en-US" sz="1800" dirty="0">
                <a:solidFill>
                  <a:srgbClr val="FFFFFF"/>
                </a:solidFill>
              </a:rPr>
              <a:t> </a:t>
            </a:r>
            <a:r>
              <a:rPr kumimoji="1" lang="en-US" altLang="ko-KR" sz="1800" dirty="0">
                <a:solidFill>
                  <a:srgbClr val="FFFFFF"/>
                </a:solidFill>
              </a:rPr>
              <a:t>B7</a:t>
            </a:r>
            <a:r>
              <a:rPr kumimoji="1" lang="ko-KR" altLang="en-US" sz="1800" dirty="0">
                <a:solidFill>
                  <a:srgbClr val="FFFFFF"/>
                </a:solidFill>
              </a:rPr>
              <a:t>까지 모델이 나뉨</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4.</a:t>
            </a:r>
            <a:r>
              <a:rPr kumimoji="1" lang="ko-KR" altLang="en-US" sz="1800" dirty="0">
                <a:solidFill>
                  <a:srgbClr val="FFFFFF"/>
                </a:solidFill>
              </a:rPr>
              <a:t> 기존의 성능 향상 방법으로는 해상도</a:t>
            </a:r>
            <a:r>
              <a:rPr kumimoji="1" lang="en-US" altLang="ko-KR" sz="1800" dirty="0">
                <a:solidFill>
                  <a:srgbClr val="FFFFFF"/>
                </a:solidFill>
              </a:rPr>
              <a:t>,</a:t>
            </a:r>
            <a:r>
              <a:rPr kumimoji="1" lang="ko-KR" altLang="en-US" sz="1800" dirty="0">
                <a:solidFill>
                  <a:srgbClr val="FFFFFF"/>
                </a:solidFill>
              </a:rPr>
              <a:t> 깊이</a:t>
            </a:r>
            <a:r>
              <a:rPr kumimoji="1" lang="en-US" altLang="ko-KR" sz="1800" dirty="0">
                <a:solidFill>
                  <a:srgbClr val="FFFFFF"/>
                </a:solidFill>
              </a:rPr>
              <a:t>,</a:t>
            </a:r>
            <a:r>
              <a:rPr kumimoji="1" lang="ko-KR" altLang="en-US" sz="1800" dirty="0">
                <a:solidFill>
                  <a:srgbClr val="FFFFFF"/>
                </a:solidFill>
              </a:rPr>
              <a:t> 너비 중 한두가지만 키우는 방식이 대다수</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5.</a:t>
            </a:r>
            <a:r>
              <a:rPr kumimoji="1" lang="ko-KR" altLang="en-US" sz="1800" dirty="0">
                <a:solidFill>
                  <a:srgbClr val="FFFFFF"/>
                </a:solidFill>
              </a:rPr>
              <a:t> </a:t>
            </a:r>
            <a:r>
              <a:rPr kumimoji="1" lang="en-US" altLang="ko-KR" sz="1800" dirty="0">
                <a:solidFill>
                  <a:srgbClr val="FFFFFF"/>
                </a:solidFill>
              </a:rPr>
              <a:t>compound </a:t>
            </a:r>
            <a:r>
              <a:rPr kumimoji="1" lang="en-US" altLang="ko-KR" sz="1800" dirty="0" err="1">
                <a:solidFill>
                  <a:srgbClr val="FFFFFF"/>
                </a:solidFill>
              </a:rPr>
              <a:t>scalin</a:t>
            </a:r>
            <a:r>
              <a:rPr kumimoji="1" lang="ko-KR" altLang="en-US" sz="1800" dirty="0">
                <a:solidFill>
                  <a:srgbClr val="FFFFFF"/>
                </a:solidFill>
              </a:rPr>
              <a:t>을 통해 성능 향상을 효과적으로 이루어 냄 </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6.</a:t>
            </a:r>
            <a:r>
              <a:rPr kumimoji="1" lang="ko-KR" altLang="en-US" sz="1800" dirty="0">
                <a:solidFill>
                  <a:srgbClr val="FFFFFF"/>
                </a:solidFill>
              </a:rPr>
              <a:t> </a:t>
            </a:r>
            <a:r>
              <a:rPr kumimoji="1" lang="en-US" altLang="ko-KR" sz="1800" dirty="0">
                <a:solidFill>
                  <a:srgbClr val="FFFFFF"/>
                </a:solidFill>
              </a:rPr>
              <a:t>Apache2.0</a:t>
            </a:r>
            <a:r>
              <a:rPr kumimoji="1" lang="ko-KR" altLang="en-US" sz="1800" dirty="0" err="1">
                <a:solidFill>
                  <a:srgbClr val="FFFFFF"/>
                </a:solidFill>
              </a:rPr>
              <a:t>으로</a:t>
            </a:r>
            <a:r>
              <a:rPr kumimoji="1" lang="ko-KR" altLang="en-US" sz="1800" dirty="0">
                <a:solidFill>
                  <a:srgbClr val="FFFFFF"/>
                </a:solidFill>
              </a:rPr>
              <a:t> 출처만 밝힌다면 상업적 사용도 허가함</a:t>
            </a:r>
          </a:p>
        </p:txBody>
      </p:sp>
      <p:sp>
        <p:nvSpPr>
          <p:cNvPr id="3" name="부제목 2">
            <a:extLst>
              <a:ext uri="{FF2B5EF4-FFF2-40B4-BE49-F238E27FC236}">
                <a16:creationId xmlns:a16="http://schemas.microsoft.com/office/drawing/2014/main" id="{3250F49E-D639-5150-EBE5-17E8C5A8611D}"/>
              </a:ext>
            </a:extLst>
          </p:cNvPr>
          <p:cNvSpPr>
            <a:spLocks noGrp="1"/>
          </p:cNvSpPr>
          <p:nvPr>
            <p:ph type="subTitle" idx="1"/>
          </p:nvPr>
        </p:nvSpPr>
        <p:spPr>
          <a:xfrm>
            <a:off x="704088" y="659052"/>
            <a:ext cx="10197275" cy="670945"/>
          </a:xfrm>
        </p:spPr>
        <p:txBody>
          <a:bodyPr anchor="t">
            <a:normAutofit/>
          </a:bodyPr>
          <a:lstStyle/>
          <a:p>
            <a:r>
              <a:rPr kumimoji="1" lang="en-US" altLang="ko-KR" dirty="0">
                <a:solidFill>
                  <a:srgbClr val="FFFFFF"/>
                </a:solidFill>
              </a:rPr>
              <a:t>2.</a:t>
            </a:r>
            <a:r>
              <a:rPr kumimoji="1" lang="ko-KR" altLang="en-US" dirty="0">
                <a:solidFill>
                  <a:srgbClr val="FFFFFF"/>
                </a:solidFill>
              </a:rPr>
              <a:t> 모델 준비 </a:t>
            </a:r>
            <a:r>
              <a:rPr kumimoji="1" lang="en-US" altLang="ko-KR" dirty="0">
                <a:solidFill>
                  <a:srgbClr val="FFFFFF"/>
                </a:solidFill>
              </a:rPr>
              <a:t>– </a:t>
            </a:r>
            <a:r>
              <a:rPr kumimoji="1" lang="en-US" altLang="ko-KR" dirty="0" err="1">
                <a:solidFill>
                  <a:srgbClr val="FFFFFF"/>
                </a:solidFill>
              </a:rPr>
              <a:t>EfficientNet</a:t>
            </a:r>
            <a:endParaRPr kumimoji="1" lang="ko-KR" altLang="en-US" dirty="0">
              <a:solidFill>
                <a:srgbClr val="FFFFFF"/>
              </a:solidFill>
            </a:endParaRPr>
          </a:p>
        </p:txBody>
      </p:sp>
      <p:cxnSp>
        <p:nvCxnSpPr>
          <p:cNvPr id="40" name="Straight Connector 39">
            <a:extLst>
              <a:ext uri="{FF2B5EF4-FFF2-40B4-BE49-F238E27FC236}">
                <a16:creationId xmlns:a16="http://schemas.microsoft.com/office/drawing/2014/main" id="{D24A7A28-C997-BF86-AFA0-A32DEF873F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58286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61F58C-E50A-6E04-130D-887F3B915E51}"/>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12EC24C-1816-F88A-07B4-DC9F090FB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743D77C7-99B7-4F0E-9C0B-7C57872E75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 y="716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0FF9A139-5736-00B7-6465-D25EAD147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AF052EB6-D689-51C6-9298-7FCFFE430A8D}"/>
              </a:ext>
            </a:extLst>
          </p:cNvPr>
          <p:cNvSpPr>
            <a:spLocks noGrp="1"/>
          </p:cNvSpPr>
          <p:nvPr>
            <p:ph type="ctrTitle"/>
          </p:nvPr>
        </p:nvSpPr>
        <p:spPr>
          <a:xfrm>
            <a:off x="704088" y="1565605"/>
            <a:ext cx="10581533" cy="4005014"/>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시계열 데이터를 위한 모델</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2.</a:t>
            </a:r>
            <a:r>
              <a:rPr kumimoji="1" lang="ko-KR" altLang="en-US" sz="1800" dirty="0">
                <a:solidFill>
                  <a:srgbClr val="FFFFFF"/>
                </a:solidFill>
              </a:rPr>
              <a:t> 탐지 대상 오디오를 </a:t>
            </a:r>
            <a:r>
              <a:rPr kumimoji="1" lang="en-US" altLang="ko-KR" sz="1800" dirty="0">
                <a:solidFill>
                  <a:srgbClr val="FFFFFF"/>
                </a:solidFill>
              </a:rPr>
              <a:t>10ms ~ 40ms</a:t>
            </a:r>
            <a:r>
              <a:rPr kumimoji="1" lang="ko-KR" altLang="en-US" sz="1800" dirty="0">
                <a:solidFill>
                  <a:srgbClr val="FFFFFF"/>
                </a:solidFill>
              </a:rPr>
              <a:t> </a:t>
            </a:r>
            <a:r>
              <a:rPr kumimoji="1" lang="ko-KR" altLang="en-US" sz="1800" dirty="0" err="1">
                <a:solidFill>
                  <a:srgbClr val="FFFFFF"/>
                </a:solidFill>
              </a:rPr>
              <a:t>으로</a:t>
            </a:r>
            <a:r>
              <a:rPr kumimoji="1" lang="ko-KR" altLang="en-US" sz="1800" dirty="0">
                <a:solidFill>
                  <a:srgbClr val="FFFFFF"/>
                </a:solidFill>
              </a:rPr>
              <a:t> 쪼개어 </a:t>
            </a:r>
            <a:r>
              <a:rPr kumimoji="1" lang="en-US" altLang="ko-KR" sz="1800" dirty="0">
                <a:solidFill>
                  <a:srgbClr val="FFFFFF"/>
                </a:solidFill>
              </a:rPr>
              <a:t>MFCC </a:t>
            </a:r>
            <a:r>
              <a:rPr kumimoji="1" lang="ko-KR" altLang="en-US" sz="1800" dirty="0">
                <a:solidFill>
                  <a:srgbClr val="FFFFFF"/>
                </a:solidFill>
              </a:rPr>
              <a:t>특징 추출</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3.</a:t>
            </a:r>
            <a:r>
              <a:rPr kumimoji="1" lang="ko-KR" altLang="en-US" sz="1800" dirty="0">
                <a:solidFill>
                  <a:srgbClr val="FFFFFF"/>
                </a:solidFill>
              </a:rPr>
              <a:t> 이것을 시계열 데이터라고 하고 모델은 시간의 흐름에 따른 </a:t>
            </a:r>
            <a:r>
              <a:rPr kumimoji="1" lang="en-US" altLang="ko-KR" sz="1800" dirty="0">
                <a:solidFill>
                  <a:srgbClr val="FFFFFF"/>
                </a:solidFill>
              </a:rPr>
              <a:t>MFCC </a:t>
            </a:r>
            <a:r>
              <a:rPr kumimoji="1" lang="ko-KR" altLang="en-US" sz="1800" dirty="0">
                <a:solidFill>
                  <a:srgbClr val="FFFFFF"/>
                </a:solidFill>
              </a:rPr>
              <a:t>특징 변화를 통해 </a:t>
            </a:r>
            <a:r>
              <a:rPr kumimoji="1" lang="ko-KR" altLang="en-US" sz="1800" dirty="0" err="1">
                <a:solidFill>
                  <a:srgbClr val="FFFFFF"/>
                </a:solidFill>
              </a:rPr>
              <a:t>딥페이크</a:t>
            </a:r>
            <a:r>
              <a:rPr kumimoji="1" lang="ko-KR" altLang="en-US" sz="1800" dirty="0">
                <a:solidFill>
                  <a:srgbClr val="FFFFFF"/>
                </a:solidFill>
              </a:rPr>
              <a:t> 오디오 탐지</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4.</a:t>
            </a:r>
            <a:r>
              <a:rPr kumimoji="1" lang="ko-KR" altLang="en-US" sz="1800" dirty="0">
                <a:solidFill>
                  <a:srgbClr val="FFFFFF"/>
                </a:solidFill>
              </a:rPr>
              <a:t> 자연어처리</a:t>
            </a:r>
            <a:r>
              <a:rPr kumimoji="1" lang="en-US" altLang="ko-KR" sz="1800" dirty="0">
                <a:solidFill>
                  <a:srgbClr val="FFFFFF"/>
                </a:solidFill>
              </a:rPr>
              <a:t>(NLP), </a:t>
            </a:r>
            <a:r>
              <a:rPr kumimoji="1" lang="ko-KR" altLang="en-US" sz="1800" dirty="0">
                <a:solidFill>
                  <a:srgbClr val="FFFFFF"/>
                </a:solidFill>
              </a:rPr>
              <a:t>음성인식 등에 많이 사용함</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5.</a:t>
            </a:r>
            <a:r>
              <a:rPr kumimoji="1" lang="ko-KR" altLang="en-US" sz="1800" dirty="0">
                <a:solidFill>
                  <a:srgbClr val="FFFFFF"/>
                </a:solidFill>
              </a:rPr>
              <a:t> </a:t>
            </a:r>
            <a:r>
              <a:rPr kumimoji="1" lang="en-US" altLang="ko-KR" sz="1800" dirty="0">
                <a:solidFill>
                  <a:srgbClr val="FFFFFF"/>
                </a:solidFill>
              </a:rPr>
              <a:t>Forget Gate, Input Gate, Output Gate</a:t>
            </a:r>
            <a:r>
              <a:rPr kumimoji="1" lang="ko-KR" altLang="en-US" sz="1800" dirty="0">
                <a:solidFill>
                  <a:srgbClr val="FFFFFF"/>
                </a:solidFill>
              </a:rPr>
              <a:t> </a:t>
            </a:r>
            <a:r>
              <a:rPr kumimoji="1" lang="ko-KR" altLang="en-US" sz="1800" dirty="0" err="1">
                <a:solidFill>
                  <a:srgbClr val="FFFFFF"/>
                </a:solidFill>
              </a:rPr>
              <a:t>를</a:t>
            </a:r>
            <a:r>
              <a:rPr kumimoji="1" lang="ko-KR" altLang="en-US" sz="1800" dirty="0">
                <a:solidFill>
                  <a:srgbClr val="FFFFFF"/>
                </a:solidFill>
              </a:rPr>
              <a:t> 통해 중요 정보 필터링</a:t>
            </a:r>
            <a:br>
              <a:rPr kumimoji="1" lang="en-US" altLang="ko-KR" sz="1800" dirty="0">
                <a:solidFill>
                  <a:srgbClr val="FFFFFF"/>
                </a:solidFill>
              </a:rPr>
            </a:br>
            <a:br>
              <a:rPr kumimoji="1" lang="en-US" altLang="ko-KR" sz="1800" dirty="0">
                <a:solidFill>
                  <a:srgbClr val="FFFFFF"/>
                </a:solidFill>
              </a:rPr>
            </a:b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CAE173B2-2890-0978-FCEA-359575A4228A}"/>
              </a:ext>
            </a:extLst>
          </p:cNvPr>
          <p:cNvSpPr>
            <a:spLocks noGrp="1"/>
          </p:cNvSpPr>
          <p:nvPr>
            <p:ph type="subTitle" idx="1"/>
          </p:nvPr>
        </p:nvSpPr>
        <p:spPr>
          <a:xfrm>
            <a:off x="704088" y="659052"/>
            <a:ext cx="10197275" cy="670945"/>
          </a:xfrm>
        </p:spPr>
        <p:txBody>
          <a:bodyPr anchor="t">
            <a:normAutofit/>
          </a:bodyPr>
          <a:lstStyle/>
          <a:p>
            <a:r>
              <a:rPr kumimoji="1" lang="en-US" altLang="ko-KR" dirty="0">
                <a:solidFill>
                  <a:srgbClr val="FFFFFF"/>
                </a:solidFill>
              </a:rPr>
              <a:t>2.</a:t>
            </a:r>
            <a:r>
              <a:rPr kumimoji="1" lang="ko-KR" altLang="en-US" dirty="0">
                <a:solidFill>
                  <a:srgbClr val="FFFFFF"/>
                </a:solidFill>
              </a:rPr>
              <a:t> 모델 준비 </a:t>
            </a:r>
            <a:r>
              <a:rPr kumimoji="1" lang="en-US" altLang="ko-KR" dirty="0">
                <a:solidFill>
                  <a:srgbClr val="FFFFFF"/>
                </a:solidFill>
              </a:rPr>
              <a:t>– LSTM</a:t>
            </a:r>
            <a:endParaRPr kumimoji="1" lang="ko-KR" altLang="en-US" dirty="0">
              <a:solidFill>
                <a:srgbClr val="FFFFFF"/>
              </a:solidFill>
            </a:endParaRPr>
          </a:p>
        </p:txBody>
      </p:sp>
      <p:cxnSp>
        <p:nvCxnSpPr>
          <p:cNvPr id="40" name="Straight Connector 39">
            <a:extLst>
              <a:ext uri="{FF2B5EF4-FFF2-40B4-BE49-F238E27FC236}">
                <a16:creationId xmlns:a16="http://schemas.microsoft.com/office/drawing/2014/main" id="{1540AA72-AA64-DA35-3CE3-07A5327626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2344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8DE8BA-748A-0286-5BAD-7CB5DE7E011E}"/>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A3F19DE9-2033-4DF3-314D-18A6328E19E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15C5A986-C6F9-3C9F-E28C-7F9DBA2C5441}"/>
              </a:ext>
            </a:extLst>
          </p:cNvPr>
          <p:cNvSpPr>
            <a:spLocks noGrp="1"/>
          </p:cNvSpPr>
          <p:nvPr>
            <p:ph type="ctrTitle"/>
          </p:nvPr>
        </p:nvSpPr>
        <p:spPr>
          <a:xfrm>
            <a:off x="429768" y="1719073"/>
            <a:ext cx="10689336" cy="3913087"/>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 </a:t>
            </a:r>
            <a:r>
              <a:rPr kumimoji="1" lang="ko-KR" altLang="en-US" sz="1800" dirty="0" err="1">
                <a:solidFill>
                  <a:srgbClr val="FFFFFF"/>
                </a:solidFill>
              </a:rPr>
              <a:t>딥페이크란</a:t>
            </a:r>
            <a:r>
              <a:rPr kumimoji="1" lang="ko-KR" altLang="en-US" sz="1800" dirty="0">
                <a:solidFill>
                  <a:srgbClr val="FFFFFF"/>
                </a:solidFill>
              </a:rPr>
              <a:t> </a:t>
            </a:r>
            <a:br>
              <a:rPr kumimoji="1" lang="en-US" altLang="ko-KR" sz="1800" dirty="0">
                <a:solidFill>
                  <a:srgbClr val="FFFFFF"/>
                </a:solidFill>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딥러닝 </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페이크의 합성어로 인공지능 기술을 활용하여 사람의 얼굴</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목소리</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영상 등을 합성하는 기술</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주로</a:t>
            </a:r>
            <a:r>
              <a:rPr kumimoji="1" lang="en-US" altLang="ko-KR" sz="1800" dirty="0">
                <a:solidFill>
                  <a:srgbClr val="FFFFFF"/>
                </a:solidFill>
                <a:sym typeface="Wingdings" pitchFamily="2" charset="2"/>
              </a:rPr>
              <a:t> GAN(</a:t>
            </a:r>
            <a:r>
              <a:rPr kumimoji="1" lang="ko-KR" altLang="en-US" sz="1800" dirty="0">
                <a:solidFill>
                  <a:srgbClr val="FFFFFF"/>
                </a:solidFill>
                <a:sym typeface="Wingdings" pitchFamily="2" charset="2"/>
              </a:rPr>
              <a:t>생성형 적대 신경망</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을 사용해 사실적인 이미지를 생성</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2.</a:t>
            </a:r>
            <a:r>
              <a:rPr kumimoji="1" lang="ko-KR" altLang="en-US" sz="1800" dirty="0">
                <a:solidFill>
                  <a:srgbClr val="FFFFFF"/>
                </a:solidFill>
                <a:sym typeface="Wingdings" pitchFamily="2" charset="2"/>
              </a:rPr>
              <a:t> 과정</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얼굴 탐지 </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입력 영상에서 얼굴을 식별</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얼굴 교환 </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특정 얼굴을 다른 인물로 합성</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후처리 </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자연스러운 연결을 위한 </a:t>
            </a:r>
            <a:r>
              <a:rPr kumimoji="1" lang="ko-KR" altLang="en-US" sz="1800" dirty="0" err="1">
                <a:solidFill>
                  <a:srgbClr val="FFFFFF"/>
                </a:solidFill>
                <a:sym typeface="Wingdings" pitchFamily="2" charset="2"/>
              </a:rPr>
              <a:t>후보정</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1B1EDB76-B4B0-51EB-AFEF-D208CC1591F8}"/>
              </a:ext>
            </a:extLst>
          </p:cNvPr>
          <p:cNvSpPr>
            <a:spLocks noGrp="1"/>
          </p:cNvSpPr>
          <p:nvPr>
            <p:ph type="subTitle" idx="1"/>
          </p:nvPr>
        </p:nvSpPr>
        <p:spPr>
          <a:xfrm>
            <a:off x="704088" y="659052"/>
            <a:ext cx="10197275" cy="670945"/>
          </a:xfrm>
        </p:spPr>
        <p:txBody>
          <a:bodyPr anchor="t">
            <a:normAutofit/>
          </a:bodyPr>
          <a:lstStyle/>
          <a:p>
            <a:r>
              <a:rPr kumimoji="1" lang="ko-KR" altLang="en-US" dirty="0">
                <a:solidFill>
                  <a:srgbClr val="FFFFFF"/>
                </a:solidFill>
              </a:rPr>
              <a:t>문제 정의 </a:t>
            </a:r>
            <a:r>
              <a:rPr kumimoji="1" lang="en-US" altLang="ko-KR" dirty="0">
                <a:solidFill>
                  <a:srgbClr val="FFFFFF"/>
                </a:solidFill>
              </a:rPr>
              <a:t>–</a:t>
            </a:r>
            <a:r>
              <a:rPr kumimoji="1" lang="ko-KR" altLang="en-US" dirty="0">
                <a:solidFill>
                  <a:srgbClr val="FFFFFF"/>
                </a:solidFill>
              </a:rPr>
              <a:t> </a:t>
            </a:r>
            <a:r>
              <a:rPr kumimoji="1" lang="en-US" altLang="ko-KR" dirty="0">
                <a:solidFill>
                  <a:srgbClr val="FFFFFF"/>
                </a:solidFill>
              </a:rPr>
              <a:t>Deepfake Detection</a:t>
            </a:r>
            <a:endParaRPr kumimoji="1" lang="ko-KR" altLang="en-US" dirty="0">
              <a:solidFill>
                <a:srgbClr val="FFFFFF"/>
              </a:solidFill>
            </a:endParaRPr>
          </a:p>
        </p:txBody>
      </p:sp>
      <p:cxnSp>
        <p:nvCxnSpPr>
          <p:cNvPr id="40" name="Straight Connector 3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9342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F135B1-C6FC-8DC7-B2C0-2C00D72ADFCE}"/>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CF9A28F-0937-0C7F-6454-B8F8B2104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C05456D8-1F7A-D4E0-404D-5596C865E0D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8251099C-5D1F-1978-8585-7D3E183C5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FC6B4610-3C0F-38C1-853F-B0EFC50085CC}"/>
              </a:ext>
            </a:extLst>
          </p:cNvPr>
          <p:cNvSpPr>
            <a:spLocks noGrp="1"/>
          </p:cNvSpPr>
          <p:nvPr>
            <p:ph type="ctrTitle"/>
          </p:nvPr>
        </p:nvSpPr>
        <p:spPr>
          <a:xfrm>
            <a:off x="704088" y="2244909"/>
            <a:ext cx="10197275" cy="3954040"/>
          </a:xfrm>
        </p:spPr>
        <p:txBody>
          <a:bodyPr anchor="b">
            <a:normAutofit/>
          </a:bodyPr>
          <a:lstStyle/>
          <a:p>
            <a:r>
              <a:rPr kumimoji="1" lang="en-US" altLang="ko-KR" sz="1800" dirty="0">
                <a:solidFill>
                  <a:srgbClr val="FFFFFF"/>
                </a:solidFill>
                <a:sym typeface="Wingdings" pitchFamily="2" charset="2"/>
              </a:rPr>
              <a:t> </a:t>
            </a:r>
            <a:r>
              <a:rPr kumimoji="1" lang="ko-KR" altLang="en-US" sz="1800" dirty="0">
                <a:solidFill>
                  <a:srgbClr val="FFFFFF"/>
                </a:solidFill>
                <a:sym typeface="Wingdings" pitchFamily="2" charset="2"/>
              </a:rPr>
              <a:t>이미지 </a:t>
            </a:r>
            <a:r>
              <a:rPr kumimoji="1" lang="en-US" altLang="ko-KR" sz="1800" dirty="0">
                <a:solidFill>
                  <a:srgbClr val="FFFFFF"/>
                </a:solidFill>
                <a:sym typeface="Wingdings" pitchFamily="2" charset="2"/>
              </a:rPr>
              <a:t>300 </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300 </a:t>
            </a:r>
            <a:r>
              <a:rPr kumimoji="1" lang="ko-KR" altLang="en-US" sz="1800" dirty="0">
                <a:solidFill>
                  <a:srgbClr val="FFFFFF"/>
                </a:solidFill>
                <a:sym typeface="Wingdings" pitchFamily="2" charset="2"/>
              </a:rPr>
              <a:t>픽셀화 </a:t>
            </a:r>
            <a:r>
              <a:rPr kumimoji="1" lang="en-US" altLang="ko-KR" sz="1800" dirty="0">
                <a:solidFill>
                  <a:srgbClr val="FFFFFF"/>
                </a:solidFill>
                <a:sym typeface="Wingdings" pitchFamily="2" charset="2"/>
              </a:rPr>
              <a:t> </a:t>
            </a:r>
            <a:r>
              <a:rPr kumimoji="1" lang="en-US" altLang="ko-KR" sz="1800" dirty="0" err="1">
                <a:solidFill>
                  <a:srgbClr val="FFFFFF"/>
                </a:solidFill>
                <a:sym typeface="Wingdings" pitchFamily="2" charset="2"/>
              </a:rPr>
              <a:t>efficientnet</a:t>
            </a:r>
            <a:r>
              <a:rPr kumimoji="1" lang="en-US" altLang="ko-KR" sz="1800" dirty="0">
                <a:solidFill>
                  <a:srgbClr val="FFFFFF"/>
                </a:solidFill>
                <a:sym typeface="Wingdings" pitchFamily="2" charset="2"/>
              </a:rPr>
              <a:t> </a:t>
            </a:r>
            <a:r>
              <a:rPr kumimoji="1" lang="ko-KR" altLang="en-US" sz="1800" dirty="0" err="1">
                <a:solidFill>
                  <a:srgbClr val="FFFFFF"/>
                </a:solidFill>
                <a:sym typeface="Wingdings" pitchFamily="2" charset="2"/>
              </a:rPr>
              <a:t>에</a:t>
            </a:r>
            <a:r>
              <a:rPr kumimoji="1" lang="ko-KR" altLang="en-US" sz="1800" dirty="0">
                <a:solidFill>
                  <a:srgbClr val="FFFFFF"/>
                </a:solidFill>
                <a:sym typeface="Wingdings" pitchFamily="2" charset="2"/>
              </a:rPr>
              <a:t> 맞는 스케일링</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각 픽셀 별 </a:t>
            </a:r>
            <a:r>
              <a:rPr kumimoji="1" lang="en-US" altLang="ko-KR" sz="1800" dirty="0">
                <a:solidFill>
                  <a:srgbClr val="FFFFFF"/>
                </a:solidFill>
                <a:sym typeface="Wingdings" pitchFamily="2" charset="2"/>
              </a:rPr>
              <a:t>RGB</a:t>
            </a:r>
            <a:r>
              <a:rPr kumimoji="1" lang="ko-KR" altLang="en-US" sz="1800" dirty="0">
                <a:solidFill>
                  <a:srgbClr val="FFFFFF"/>
                </a:solidFill>
                <a:sym typeface="Wingdings" pitchFamily="2" charset="2"/>
              </a:rPr>
              <a:t>값 변환 후 정규화 </a:t>
            </a:r>
            <a:r>
              <a:rPr kumimoji="1" lang="en-US" altLang="ko-KR" sz="1800" dirty="0">
                <a:solidFill>
                  <a:srgbClr val="FFFFFF"/>
                </a:solidFill>
                <a:sym typeface="Wingdings" pitchFamily="2" charset="2"/>
              </a:rPr>
              <a:t> </a:t>
            </a:r>
            <a:r>
              <a:rPr kumimoji="1" lang="ko-KR" altLang="en-US" sz="1800" dirty="0">
                <a:solidFill>
                  <a:srgbClr val="FFFFFF"/>
                </a:solidFill>
                <a:sym typeface="Wingdings" pitchFamily="2" charset="2"/>
              </a:rPr>
              <a:t>색상 정보가 </a:t>
            </a:r>
            <a:r>
              <a:rPr kumimoji="1" lang="ko-KR" altLang="en-US" sz="1800" dirty="0" err="1">
                <a:solidFill>
                  <a:srgbClr val="FFFFFF"/>
                </a:solidFill>
                <a:sym typeface="Wingdings" pitchFamily="2" charset="2"/>
              </a:rPr>
              <a:t>중요한게</a:t>
            </a:r>
            <a:r>
              <a:rPr kumimoji="1" lang="ko-KR" altLang="en-US" sz="1800" dirty="0">
                <a:solidFill>
                  <a:srgbClr val="FFFFFF"/>
                </a:solidFill>
                <a:sym typeface="Wingdings" pitchFamily="2" charset="2"/>
              </a:rPr>
              <a:t> 아닌 마스크의 </a:t>
            </a:r>
            <a:r>
              <a:rPr kumimoji="1" lang="ko-KR" altLang="en-US" sz="1800" dirty="0" err="1">
                <a:solidFill>
                  <a:srgbClr val="FFFFFF"/>
                </a:solidFill>
                <a:sym typeface="Wingdings" pitchFamily="2" charset="2"/>
              </a:rPr>
              <a:t>텍스쳐</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변화</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가 중요</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985341D6-EE4D-EE41-8597-6ECF68A042B5}"/>
              </a:ext>
            </a:extLst>
          </p:cNvPr>
          <p:cNvSpPr>
            <a:spLocks noGrp="1"/>
          </p:cNvSpPr>
          <p:nvPr>
            <p:ph type="subTitle" idx="1"/>
          </p:nvPr>
        </p:nvSpPr>
        <p:spPr>
          <a:xfrm>
            <a:off x="704088" y="659052"/>
            <a:ext cx="10197275" cy="670945"/>
          </a:xfrm>
        </p:spPr>
        <p:txBody>
          <a:bodyPr anchor="t">
            <a:normAutofit/>
          </a:bodyPr>
          <a:lstStyle/>
          <a:p>
            <a:r>
              <a:rPr kumimoji="1" lang="en-US" altLang="ko-KR" dirty="0">
                <a:solidFill>
                  <a:srgbClr val="FFFFFF"/>
                </a:solidFill>
              </a:rPr>
              <a:t>3.</a:t>
            </a:r>
            <a:r>
              <a:rPr kumimoji="1" lang="ko-KR" altLang="en-US" dirty="0">
                <a:solidFill>
                  <a:srgbClr val="FFFFFF"/>
                </a:solidFill>
              </a:rPr>
              <a:t> 모델 학습 </a:t>
            </a:r>
            <a:r>
              <a:rPr kumimoji="1" lang="en-US" altLang="ko-KR" dirty="0">
                <a:solidFill>
                  <a:srgbClr val="FFFFFF"/>
                </a:solidFill>
              </a:rPr>
              <a:t>– </a:t>
            </a:r>
            <a:r>
              <a:rPr kumimoji="1" lang="ko-KR" altLang="en-US" dirty="0">
                <a:solidFill>
                  <a:srgbClr val="FFFFFF"/>
                </a:solidFill>
              </a:rPr>
              <a:t>이미지 </a:t>
            </a:r>
            <a:r>
              <a:rPr kumimoji="1" lang="ko-KR" altLang="en-US" dirty="0" err="1">
                <a:solidFill>
                  <a:srgbClr val="FFFFFF"/>
                </a:solidFill>
              </a:rPr>
              <a:t>전처리</a:t>
            </a:r>
            <a:endParaRPr kumimoji="1" lang="ko-KR" altLang="en-US" dirty="0">
              <a:solidFill>
                <a:srgbClr val="FFFFFF"/>
              </a:solidFill>
            </a:endParaRPr>
          </a:p>
        </p:txBody>
      </p:sp>
      <p:cxnSp>
        <p:nvCxnSpPr>
          <p:cNvPr id="40" name="Straight Connector 39">
            <a:extLst>
              <a:ext uri="{FF2B5EF4-FFF2-40B4-BE49-F238E27FC236}">
                <a16:creationId xmlns:a16="http://schemas.microsoft.com/office/drawing/2014/main" id="{44331B0D-9343-F191-0E95-5F632D005C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descr="텍스트, 스크린샷, 폰트이(가) 표시된 사진&#10;&#10;AI가 생성한 콘텐츠는 부정확할 수 있습니다.">
            <a:extLst>
              <a:ext uri="{FF2B5EF4-FFF2-40B4-BE49-F238E27FC236}">
                <a16:creationId xmlns:a16="http://schemas.microsoft.com/office/drawing/2014/main" id="{7417EC5F-E67A-6BF3-9DE4-9700D92CA631}"/>
              </a:ext>
            </a:extLst>
          </p:cNvPr>
          <p:cNvPicPr>
            <a:picLocks noChangeAspect="1"/>
          </p:cNvPicPr>
          <p:nvPr/>
        </p:nvPicPr>
        <p:blipFill>
          <a:blip r:embed="rId4"/>
          <a:stretch>
            <a:fillRect/>
          </a:stretch>
        </p:blipFill>
        <p:spPr>
          <a:xfrm>
            <a:off x="704087" y="2441887"/>
            <a:ext cx="7772400" cy="1940389"/>
          </a:xfrm>
          <a:prstGeom prst="rect">
            <a:avLst/>
          </a:prstGeom>
        </p:spPr>
      </p:pic>
    </p:spTree>
    <p:extLst>
      <p:ext uri="{BB962C8B-B14F-4D97-AF65-F5344CB8AC3E}">
        <p14:creationId xmlns:p14="http://schemas.microsoft.com/office/powerpoint/2010/main" val="259273305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0AD334-811F-BB67-A421-8AF0F91917EF}"/>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84C8F7-1B9B-F7AB-785F-2A5F27DB2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EB3E2C59-C21A-E4E3-C2CB-AE22641E21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 y="716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5B06BF8F-130C-E72A-5E4D-05AD2C341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AF056699-1555-628E-1F31-BD75DC455806}"/>
              </a:ext>
            </a:extLst>
          </p:cNvPr>
          <p:cNvSpPr>
            <a:spLocks noGrp="1"/>
          </p:cNvSpPr>
          <p:nvPr>
            <p:ph type="ctrTitle"/>
          </p:nvPr>
        </p:nvSpPr>
        <p:spPr>
          <a:xfrm>
            <a:off x="704088" y="1721229"/>
            <a:ext cx="10197275" cy="4105830"/>
          </a:xfrm>
        </p:spPr>
        <p:txBody>
          <a:bodyPr anchor="b">
            <a:normAutofit fontScale="90000"/>
          </a:bodyPr>
          <a:lstStyle/>
          <a:p>
            <a:r>
              <a:rPr kumimoji="1" lang="en-US" altLang="ko-KR" sz="1800" dirty="0">
                <a:solidFill>
                  <a:srgbClr val="FFFFFF"/>
                </a:solidFill>
              </a:rPr>
              <a:t> </a:t>
            </a:r>
            <a:r>
              <a:rPr kumimoji="1" lang="en-US" altLang="ko-KR" sz="1800" dirty="0">
                <a:solidFill>
                  <a:srgbClr val="FFFFFF"/>
                </a:solidFill>
                <a:sym typeface="Wingdings" pitchFamily="2" charset="2"/>
              </a:rPr>
              <a:t> </a:t>
            </a:r>
            <a:r>
              <a:rPr kumimoji="1" lang="en-US" altLang="ko-KR" sz="1800" dirty="0" err="1">
                <a:solidFill>
                  <a:srgbClr val="FFFFFF"/>
                </a:solidFill>
                <a:sym typeface="Wingdings" pitchFamily="2" charset="2"/>
              </a:rPr>
              <a:t>CrossEntropyLoss</a:t>
            </a:r>
            <a:r>
              <a:rPr kumimoji="1" lang="en-US" altLang="ko-KR" sz="1800" dirty="0">
                <a:solidFill>
                  <a:srgbClr val="FFFFFF"/>
                </a:solidFill>
                <a:sym typeface="Wingdings" pitchFamily="2" charset="2"/>
              </a:rPr>
              <a:t> </a:t>
            </a:r>
            <a:r>
              <a:rPr kumimoji="1" lang="ko-KR" altLang="en-US" sz="1800" dirty="0">
                <a:solidFill>
                  <a:srgbClr val="FFFFFF"/>
                </a:solidFill>
                <a:sym typeface="Wingdings" pitchFamily="2" charset="2"/>
              </a:rPr>
              <a:t>손실함수 사용</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	</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triplet</a:t>
            </a:r>
            <a:r>
              <a:rPr kumimoji="1" lang="ko-KR" altLang="en-US" sz="1800" dirty="0">
                <a:solidFill>
                  <a:srgbClr val="FFFFFF"/>
                </a:solidFill>
                <a:sym typeface="Wingdings" pitchFamily="2" charset="2"/>
              </a:rPr>
              <a:t>을 사용하려 했지만 </a:t>
            </a:r>
            <a:r>
              <a:rPr kumimoji="1" lang="ko-KR" altLang="en-US" sz="1800" dirty="0" err="1">
                <a:solidFill>
                  <a:srgbClr val="FFFFFF"/>
                </a:solidFill>
                <a:sym typeface="Wingdings" pitchFamily="2" charset="2"/>
              </a:rPr>
              <a:t>로스값이</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1</a:t>
            </a:r>
            <a:r>
              <a:rPr kumimoji="1" lang="ko-KR" altLang="en-US" sz="1800" dirty="0">
                <a:solidFill>
                  <a:srgbClr val="FFFFFF"/>
                </a:solidFill>
                <a:sym typeface="Wingdings" pitchFamily="2" charset="2"/>
              </a:rPr>
              <a:t>밑으로 떨어지지 않아 선택</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	</a:t>
            </a:r>
            <a:r>
              <a:rPr kumimoji="1" lang="ko-KR" altLang="en-US" sz="1800" dirty="0">
                <a:solidFill>
                  <a:srgbClr val="FFFFFF"/>
                </a:solidFill>
                <a:sym typeface="Wingdings" pitchFamily="2" charset="2"/>
              </a:rPr>
              <a:t> 주로 이진분류</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다중분류에서 많이 사용하는 손실함수</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	</a:t>
            </a:r>
            <a:r>
              <a:rPr kumimoji="1" lang="ko-KR" altLang="en-US" sz="1800" dirty="0" err="1">
                <a:solidFill>
                  <a:srgbClr val="FFFFFF"/>
                </a:solidFill>
                <a:sym typeface="Wingdings" pitchFamily="2" charset="2"/>
              </a:rPr>
              <a:t>경사하강법으로</a:t>
            </a:r>
            <a:r>
              <a:rPr kumimoji="1" lang="ko-KR" altLang="en-US" sz="1800" dirty="0">
                <a:solidFill>
                  <a:srgbClr val="FFFFFF"/>
                </a:solidFill>
                <a:sym typeface="Wingdings" pitchFamily="2" charset="2"/>
              </a:rPr>
              <a:t> </a:t>
            </a:r>
            <a:r>
              <a:rPr kumimoji="1" lang="ko-KR" altLang="en-US" sz="1800" dirty="0" err="1">
                <a:solidFill>
                  <a:srgbClr val="FFFFFF"/>
                </a:solidFill>
                <a:sym typeface="Wingdings" pitchFamily="2" charset="2"/>
              </a:rPr>
              <a:t>미분가능하고</a:t>
            </a:r>
            <a:r>
              <a:rPr kumimoji="1" lang="ko-KR" altLang="en-US" sz="1800" dirty="0">
                <a:solidFill>
                  <a:srgbClr val="FFFFFF"/>
                </a:solidFill>
                <a:sym typeface="Wingdings" pitchFamily="2" charset="2"/>
              </a:rPr>
              <a:t> 연속적인 함수로 분류 문제에 적합</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 optimizer – </a:t>
            </a:r>
            <a:r>
              <a:rPr kumimoji="1" lang="en-US" altLang="ko-KR" sz="1800" dirty="0" err="1">
                <a:solidFill>
                  <a:srgbClr val="FFFFFF"/>
                </a:solidFill>
                <a:sym typeface="Wingdings" pitchFamily="2" charset="2"/>
              </a:rPr>
              <a:t>AdamW</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 </a:t>
            </a:r>
            <a:r>
              <a:rPr kumimoji="1" lang="ko-KR" altLang="en-US" sz="1800" dirty="0">
                <a:solidFill>
                  <a:srgbClr val="FFFFFF"/>
                </a:solidFill>
                <a:sym typeface="Wingdings" pitchFamily="2" charset="2"/>
              </a:rPr>
              <a:t>모델에 맞게 </a:t>
            </a:r>
            <a:r>
              <a:rPr kumimoji="1" lang="en-US" altLang="ko-KR" sz="1800" dirty="0">
                <a:solidFill>
                  <a:srgbClr val="FFFFFF"/>
                </a:solidFill>
                <a:sym typeface="Wingdings" pitchFamily="2" charset="2"/>
              </a:rPr>
              <a:t>300</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x 300 </a:t>
            </a:r>
            <a:r>
              <a:rPr kumimoji="1" lang="ko-KR" altLang="en-US" sz="1800" dirty="0">
                <a:solidFill>
                  <a:srgbClr val="FFFFFF"/>
                </a:solidFill>
                <a:sym typeface="Wingdings" pitchFamily="2" charset="2"/>
              </a:rPr>
              <a:t>픽셀 사용</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이미지 정규화를 통해 색상정보는 영향을 최소화</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	 </a:t>
            </a: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4DC41F07-0F65-BB70-3DF1-30D90AF38B79}"/>
              </a:ext>
            </a:extLst>
          </p:cNvPr>
          <p:cNvSpPr>
            <a:spLocks noGrp="1"/>
          </p:cNvSpPr>
          <p:nvPr>
            <p:ph type="subTitle" idx="1"/>
          </p:nvPr>
        </p:nvSpPr>
        <p:spPr>
          <a:xfrm>
            <a:off x="704088" y="659052"/>
            <a:ext cx="10197275" cy="670945"/>
          </a:xfrm>
        </p:spPr>
        <p:txBody>
          <a:bodyPr anchor="t">
            <a:normAutofit/>
          </a:bodyPr>
          <a:lstStyle/>
          <a:p>
            <a:r>
              <a:rPr kumimoji="1" lang="en-US" altLang="ko-KR" dirty="0">
                <a:solidFill>
                  <a:srgbClr val="FFFFFF"/>
                </a:solidFill>
              </a:rPr>
              <a:t>3.</a:t>
            </a:r>
            <a:r>
              <a:rPr kumimoji="1" lang="ko-KR" altLang="en-US" dirty="0">
                <a:solidFill>
                  <a:srgbClr val="FFFFFF"/>
                </a:solidFill>
              </a:rPr>
              <a:t> 모델 학습 </a:t>
            </a:r>
            <a:r>
              <a:rPr kumimoji="1" lang="en-US" altLang="ko-KR" dirty="0">
                <a:solidFill>
                  <a:srgbClr val="FFFFFF"/>
                </a:solidFill>
                <a:sym typeface="Wingdings" pitchFamily="2" charset="2"/>
              </a:rPr>
              <a:t> </a:t>
            </a:r>
            <a:r>
              <a:rPr kumimoji="1" lang="en-US" altLang="ko-KR" dirty="0" err="1">
                <a:solidFill>
                  <a:srgbClr val="FFFFFF"/>
                </a:solidFill>
                <a:sym typeface="Wingdings" pitchFamily="2" charset="2"/>
              </a:rPr>
              <a:t>EfficientNet</a:t>
            </a:r>
            <a:r>
              <a:rPr kumimoji="1" lang="en-US" altLang="ko-KR" dirty="0">
                <a:solidFill>
                  <a:srgbClr val="FFFFFF"/>
                </a:solidFill>
                <a:sym typeface="Wingdings" pitchFamily="2" charset="2"/>
              </a:rPr>
              <a:t> –B3</a:t>
            </a:r>
            <a:endParaRPr kumimoji="1" lang="ko-KR" altLang="en-US" dirty="0">
              <a:solidFill>
                <a:srgbClr val="FFFFFF"/>
              </a:solidFill>
            </a:endParaRPr>
          </a:p>
        </p:txBody>
      </p:sp>
      <p:cxnSp>
        <p:nvCxnSpPr>
          <p:cNvPr id="40" name="Straight Connector 39">
            <a:extLst>
              <a:ext uri="{FF2B5EF4-FFF2-40B4-BE49-F238E27FC236}">
                <a16:creationId xmlns:a16="http://schemas.microsoft.com/office/drawing/2014/main" id="{E29A5807-E48A-3C24-FA52-FF6EF14E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0202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흰색 배경의 파란색 추상 수채화 무늬">
            <a:extLst>
              <a:ext uri="{FF2B5EF4-FFF2-40B4-BE49-F238E27FC236}">
                <a16:creationId xmlns:a16="http://schemas.microsoft.com/office/drawing/2014/main" id="{A07221A8-CC01-5A4E-7940-B315E201AEA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 y="7160"/>
            <a:ext cx="12191979" cy="6857990"/>
          </a:xfrm>
          <a:prstGeom prst="rect">
            <a:avLst/>
          </a:prstGeom>
          <a:effectLst>
            <a:outerShdw blurRad="50800" dist="50800" dir="5400000" algn="ctr" rotWithShape="0">
              <a:srgbClr val="000000"/>
            </a:outerShdw>
          </a:effectLst>
        </p:spPr>
      </p:pic>
      <p:sp>
        <p:nvSpPr>
          <p:cNvPr id="2" name="제목 1">
            <a:extLst>
              <a:ext uri="{FF2B5EF4-FFF2-40B4-BE49-F238E27FC236}">
                <a16:creationId xmlns:a16="http://schemas.microsoft.com/office/drawing/2014/main" id="{44F707C5-DC54-E25A-2006-A34559713495}"/>
              </a:ext>
            </a:extLst>
          </p:cNvPr>
          <p:cNvSpPr>
            <a:spLocks noGrp="1"/>
          </p:cNvSpPr>
          <p:nvPr>
            <p:ph type="title"/>
          </p:nvPr>
        </p:nvSpPr>
        <p:spPr/>
        <p:txBody>
          <a:bodyPr/>
          <a:lstStyle/>
          <a:p>
            <a:r>
              <a:rPr kumimoji="1" lang="ko-KR" altLang="en-US" dirty="0">
                <a:solidFill>
                  <a:schemeClr val="bg1"/>
                </a:solidFill>
              </a:rPr>
              <a:t>첫번째 데이터셋</a:t>
            </a:r>
          </a:p>
        </p:txBody>
      </p:sp>
      <p:pic>
        <p:nvPicPr>
          <p:cNvPr id="5" name="내용 개체 틀 4" descr="텍스트, 스크린샷, 소프트웨어이(가) 표시된 사진&#10;&#10;AI 생성 콘텐츠는 정확하지 않을 수 있습니다.">
            <a:extLst>
              <a:ext uri="{FF2B5EF4-FFF2-40B4-BE49-F238E27FC236}">
                <a16:creationId xmlns:a16="http://schemas.microsoft.com/office/drawing/2014/main" id="{DBC7F145-1F04-845C-3556-893D19E8A973}"/>
              </a:ext>
            </a:extLst>
          </p:cNvPr>
          <p:cNvPicPr>
            <a:picLocks noGrp="1" noChangeAspect="1"/>
          </p:cNvPicPr>
          <p:nvPr>
            <p:ph idx="1"/>
          </p:nvPr>
        </p:nvPicPr>
        <p:blipFill>
          <a:blip r:embed="rId4"/>
          <a:stretch>
            <a:fillRect/>
          </a:stretch>
        </p:blipFill>
        <p:spPr>
          <a:xfrm>
            <a:off x="640079" y="2468881"/>
            <a:ext cx="5299039" cy="3565525"/>
          </a:xfrm>
        </p:spPr>
      </p:pic>
      <p:sp>
        <p:nvSpPr>
          <p:cNvPr id="9" name="TextBox 8">
            <a:extLst>
              <a:ext uri="{FF2B5EF4-FFF2-40B4-BE49-F238E27FC236}">
                <a16:creationId xmlns:a16="http://schemas.microsoft.com/office/drawing/2014/main" id="{52043F81-3482-30D5-BF90-DB3D97554D19}"/>
              </a:ext>
            </a:extLst>
          </p:cNvPr>
          <p:cNvSpPr txBox="1"/>
          <p:nvPr/>
        </p:nvSpPr>
        <p:spPr>
          <a:xfrm>
            <a:off x="6378394" y="2468881"/>
            <a:ext cx="5299039" cy="2585323"/>
          </a:xfrm>
          <a:prstGeom prst="rect">
            <a:avLst/>
          </a:prstGeom>
          <a:noFill/>
        </p:spPr>
        <p:txBody>
          <a:bodyPr wrap="square" rtlCol="0">
            <a:spAutoFit/>
          </a:bodyPr>
          <a:lstStyle/>
          <a:p>
            <a:r>
              <a:rPr lang="ko-KR" altLang="en-US" dirty="0" err="1">
                <a:solidFill>
                  <a:schemeClr val="bg1"/>
                </a:solidFill>
              </a:rPr>
              <a:t>딥페이크</a:t>
            </a:r>
            <a:r>
              <a:rPr lang="ko-KR" altLang="en-US" dirty="0">
                <a:solidFill>
                  <a:schemeClr val="bg1"/>
                </a:solidFill>
              </a:rPr>
              <a:t> 이미지와 실제 이미지로 이루어진 </a:t>
            </a:r>
            <a:endParaRPr lang="en-US" altLang="ko-KR" dirty="0">
              <a:solidFill>
                <a:schemeClr val="bg1"/>
              </a:solidFill>
            </a:endParaRPr>
          </a:p>
          <a:p>
            <a:r>
              <a:rPr lang="ko-KR" altLang="en-US" dirty="0">
                <a:solidFill>
                  <a:schemeClr val="bg1"/>
                </a:solidFill>
              </a:rPr>
              <a:t>총 </a:t>
            </a:r>
            <a:r>
              <a:rPr lang="en-US" altLang="ko-KR" dirty="0">
                <a:solidFill>
                  <a:schemeClr val="bg1"/>
                </a:solidFill>
              </a:rPr>
              <a:t>15</a:t>
            </a:r>
            <a:r>
              <a:rPr lang="ko-KR" altLang="en-US" dirty="0">
                <a:solidFill>
                  <a:schemeClr val="bg1"/>
                </a:solidFill>
              </a:rPr>
              <a:t>만장의 데이터셋</a:t>
            </a:r>
            <a:endParaRPr lang="en-US" altLang="ko-KR" dirty="0">
              <a:solidFill>
                <a:schemeClr val="bg1"/>
              </a:solidFill>
            </a:endParaRPr>
          </a:p>
          <a:p>
            <a:endParaRPr lang="en-US" altLang="ko-KR" dirty="0">
              <a:solidFill>
                <a:schemeClr val="bg1"/>
              </a:solidFill>
            </a:endParaRPr>
          </a:p>
          <a:p>
            <a:r>
              <a:rPr lang="ko-KR" altLang="en-US" dirty="0">
                <a:solidFill>
                  <a:schemeClr val="bg1"/>
                </a:solidFill>
              </a:rPr>
              <a:t>출처</a:t>
            </a:r>
            <a:r>
              <a:rPr lang="en-US" altLang="ko-KR" dirty="0">
                <a:solidFill>
                  <a:schemeClr val="bg1"/>
                </a:solidFill>
              </a:rPr>
              <a:t>:</a:t>
            </a:r>
            <a:r>
              <a:rPr lang="ko-KR" altLang="en-US" dirty="0">
                <a:solidFill>
                  <a:schemeClr val="bg1"/>
                </a:solidFill>
              </a:rPr>
              <a:t> </a:t>
            </a:r>
            <a:r>
              <a:rPr lang="en-US" altLang="ko-KR" dirty="0" err="1">
                <a:solidFill>
                  <a:schemeClr val="bg1"/>
                </a:solidFill>
              </a:rPr>
              <a:t>openforensics</a:t>
            </a:r>
            <a:endParaRPr lang="en-US" altLang="ko-KR" dirty="0">
              <a:solidFill>
                <a:schemeClr val="bg1"/>
              </a:solidFill>
            </a:endParaRPr>
          </a:p>
          <a:p>
            <a:r>
              <a:rPr lang="ko-KR" altLang="en-US" dirty="0">
                <a:solidFill>
                  <a:schemeClr val="bg1"/>
                </a:solidFill>
              </a:rPr>
              <a:t>🔗 </a:t>
            </a:r>
            <a:r>
              <a:rPr lang="en" altLang="ko-KR" dirty="0">
                <a:solidFill>
                  <a:schemeClr val="bg1"/>
                </a:solidFill>
                <a:hlinkClick r:id="rId5">
                  <a:extLst>
                    <a:ext uri="{A12FA001-AC4F-418D-AE19-62706E023703}">
                      <ahyp:hlinkClr xmlns:ahyp="http://schemas.microsoft.com/office/drawing/2018/hyperlinkcolor" val="tx"/>
                    </a:ext>
                  </a:extLst>
                </a:hlinkClick>
              </a:rPr>
              <a:t>https://zenodo.org/record/5528418#.YpdlS2hBzDd</a:t>
            </a:r>
            <a:endParaRPr lang="en" altLang="ko-KR" dirty="0">
              <a:solidFill>
                <a:schemeClr val="bg1"/>
              </a:solidFill>
            </a:endParaRPr>
          </a:p>
          <a:p>
            <a:br>
              <a:rPr lang="en" altLang="ko-KR" dirty="0">
                <a:solidFill>
                  <a:schemeClr val="bg1"/>
                </a:solidFill>
              </a:rPr>
            </a:br>
            <a:endParaRPr lang="en" altLang="ko-KR" dirty="0">
              <a:solidFill>
                <a:schemeClr val="bg1"/>
              </a:solidFill>
            </a:endParaRPr>
          </a:p>
        </p:txBody>
      </p:sp>
    </p:spTree>
    <p:extLst>
      <p:ext uri="{BB962C8B-B14F-4D97-AF65-F5344CB8AC3E}">
        <p14:creationId xmlns:p14="http://schemas.microsoft.com/office/powerpoint/2010/main" val="1912864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E7361-268C-49AA-450C-858FEAEB2C05}"/>
            </a:ext>
          </a:extLst>
        </p:cNvPr>
        <p:cNvGrpSpPr/>
        <p:nvPr/>
      </p:nvGrpSpPr>
      <p:grpSpPr>
        <a:xfrm>
          <a:off x="0" y="0"/>
          <a:ext cx="0" cy="0"/>
          <a:chOff x="0" y="0"/>
          <a:chExt cx="0" cy="0"/>
        </a:xfrm>
      </p:grpSpPr>
      <p:pic>
        <p:nvPicPr>
          <p:cNvPr id="4" name="Picture 3" descr="흰색 배경의 파란색 추상 수채화 무늬">
            <a:extLst>
              <a:ext uri="{FF2B5EF4-FFF2-40B4-BE49-F238E27FC236}">
                <a16:creationId xmlns:a16="http://schemas.microsoft.com/office/drawing/2014/main" id="{7A3DE6F9-641D-2B0A-12B7-C3CCAB090A7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49723" y="10"/>
            <a:ext cx="12191979" cy="6857990"/>
          </a:xfrm>
          <a:prstGeom prst="rect">
            <a:avLst/>
          </a:prstGeom>
          <a:effectLst>
            <a:outerShdw blurRad="50800" dist="50800" dir="5400000" algn="ctr" rotWithShape="0">
              <a:srgbClr val="000000"/>
            </a:outerShdw>
          </a:effectLst>
        </p:spPr>
      </p:pic>
      <p:sp>
        <p:nvSpPr>
          <p:cNvPr id="2" name="제목 1">
            <a:extLst>
              <a:ext uri="{FF2B5EF4-FFF2-40B4-BE49-F238E27FC236}">
                <a16:creationId xmlns:a16="http://schemas.microsoft.com/office/drawing/2014/main" id="{6F083D0C-5FB8-1417-AE54-0E0A88C15487}"/>
              </a:ext>
            </a:extLst>
          </p:cNvPr>
          <p:cNvSpPr>
            <a:spLocks noGrp="1"/>
          </p:cNvSpPr>
          <p:nvPr>
            <p:ph type="title"/>
          </p:nvPr>
        </p:nvSpPr>
        <p:spPr/>
        <p:txBody>
          <a:bodyPr/>
          <a:lstStyle/>
          <a:p>
            <a:r>
              <a:rPr kumimoji="1" lang="ko-KR" altLang="en-US" dirty="0">
                <a:solidFill>
                  <a:schemeClr val="bg1"/>
                </a:solidFill>
              </a:rPr>
              <a:t>두번째 데이터셋</a:t>
            </a:r>
          </a:p>
        </p:txBody>
      </p:sp>
      <p:sp>
        <p:nvSpPr>
          <p:cNvPr id="9" name="TextBox 8">
            <a:extLst>
              <a:ext uri="{FF2B5EF4-FFF2-40B4-BE49-F238E27FC236}">
                <a16:creationId xmlns:a16="http://schemas.microsoft.com/office/drawing/2014/main" id="{05277DC2-EEB3-1C36-6409-C714B1758C6A}"/>
              </a:ext>
            </a:extLst>
          </p:cNvPr>
          <p:cNvSpPr txBox="1"/>
          <p:nvPr/>
        </p:nvSpPr>
        <p:spPr>
          <a:xfrm>
            <a:off x="6096000" y="2468881"/>
            <a:ext cx="5743074" cy="1200329"/>
          </a:xfrm>
          <a:prstGeom prst="rect">
            <a:avLst/>
          </a:prstGeom>
          <a:noFill/>
        </p:spPr>
        <p:txBody>
          <a:bodyPr wrap="square" rtlCol="0">
            <a:spAutoFit/>
          </a:bodyPr>
          <a:lstStyle/>
          <a:p>
            <a:r>
              <a:rPr lang="ko-KR" altLang="en-US" dirty="0" err="1">
                <a:solidFill>
                  <a:schemeClr val="bg1"/>
                </a:solidFill>
              </a:rPr>
              <a:t>딥페이크</a:t>
            </a:r>
            <a:r>
              <a:rPr lang="ko-KR" altLang="en-US" dirty="0">
                <a:solidFill>
                  <a:schemeClr val="bg1"/>
                </a:solidFill>
              </a:rPr>
              <a:t> 이미지와 실제 이미지 총 </a:t>
            </a:r>
            <a:r>
              <a:rPr lang="en-US" altLang="ko-KR" dirty="0">
                <a:solidFill>
                  <a:schemeClr val="bg1"/>
                </a:solidFill>
              </a:rPr>
              <a:t>15000</a:t>
            </a:r>
            <a:r>
              <a:rPr lang="ko-KR" altLang="en-US" dirty="0">
                <a:solidFill>
                  <a:schemeClr val="bg1"/>
                </a:solidFill>
              </a:rPr>
              <a:t>여장의 데이터셋 </a:t>
            </a:r>
            <a:endParaRPr lang="en-US" altLang="ko-KR" dirty="0">
              <a:solidFill>
                <a:schemeClr val="bg1"/>
              </a:solidFill>
            </a:endParaRPr>
          </a:p>
          <a:p>
            <a:r>
              <a:rPr lang="ko-KR" altLang="en-US" dirty="0">
                <a:solidFill>
                  <a:schemeClr val="bg1"/>
                </a:solidFill>
              </a:rPr>
              <a:t>총 </a:t>
            </a:r>
            <a:r>
              <a:rPr lang="en-US" altLang="ko-KR" dirty="0">
                <a:solidFill>
                  <a:schemeClr val="bg1"/>
                </a:solidFill>
              </a:rPr>
              <a:t>400</a:t>
            </a:r>
            <a:r>
              <a:rPr lang="ko-KR" altLang="en-US" dirty="0">
                <a:solidFill>
                  <a:schemeClr val="bg1"/>
                </a:solidFill>
              </a:rPr>
              <a:t>개의 동영상으로부터 프레임 추출</a:t>
            </a:r>
            <a:endParaRPr lang="en-US" altLang="ko-KR" dirty="0">
              <a:solidFill>
                <a:schemeClr val="bg1"/>
              </a:solidFill>
            </a:endParaRPr>
          </a:p>
          <a:p>
            <a:endParaRPr lang="en-US" altLang="ko-KR" dirty="0">
              <a:solidFill>
                <a:schemeClr val="bg1"/>
              </a:solidFill>
            </a:endParaRPr>
          </a:p>
          <a:p>
            <a:r>
              <a:rPr lang="ko-KR" altLang="en-US" dirty="0">
                <a:solidFill>
                  <a:schemeClr val="bg1"/>
                </a:solidFill>
              </a:rPr>
              <a:t>출처</a:t>
            </a:r>
            <a:r>
              <a:rPr lang="en-US" altLang="ko-KR" dirty="0">
                <a:solidFill>
                  <a:schemeClr val="bg1"/>
                </a:solidFill>
              </a:rPr>
              <a:t>:</a:t>
            </a:r>
            <a:r>
              <a:rPr lang="ko-KR" altLang="en-US" dirty="0">
                <a:solidFill>
                  <a:schemeClr val="bg1"/>
                </a:solidFill>
              </a:rPr>
              <a:t> </a:t>
            </a:r>
            <a:r>
              <a:rPr lang="en-US" altLang="ko-KR" dirty="0" err="1">
                <a:solidFill>
                  <a:schemeClr val="bg1"/>
                </a:solidFill>
              </a:rPr>
              <a:t>FaceForensics</a:t>
            </a:r>
            <a:r>
              <a:rPr lang="en-US" altLang="ko-KR" dirty="0">
                <a:solidFill>
                  <a:schemeClr val="bg1"/>
                </a:solidFill>
              </a:rPr>
              <a:t>++, Celeb-</a:t>
            </a:r>
            <a:r>
              <a:rPr lang="en-US" altLang="ko-KR" dirty="0" err="1">
                <a:solidFill>
                  <a:schemeClr val="bg1"/>
                </a:solidFill>
              </a:rPr>
              <a:t>df</a:t>
            </a:r>
            <a:endParaRPr lang="en-US" altLang="ko-KR" dirty="0">
              <a:solidFill>
                <a:schemeClr val="bg1"/>
              </a:solidFill>
            </a:endParaRPr>
          </a:p>
        </p:txBody>
      </p:sp>
      <p:pic>
        <p:nvPicPr>
          <p:cNvPr id="7" name="내용 개체 틀 6" descr="텍스트, 스크린샷, 소프트웨어이(가) 표시된 사진&#10;&#10;AI 생성 콘텐츠는 정확하지 않을 수 있습니다.">
            <a:extLst>
              <a:ext uri="{FF2B5EF4-FFF2-40B4-BE49-F238E27FC236}">
                <a16:creationId xmlns:a16="http://schemas.microsoft.com/office/drawing/2014/main" id="{E657A8E3-FD99-50FD-2EB5-416D859EB962}"/>
              </a:ext>
            </a:extLst>
          </p:cNvPr>
          <p:cNvPicPr>
            <a:picLocks noGrp="1" noChangeAspect="1"/>
          </p:cNvPicPr>
          <p:nvPr>
            <p:ph idx="1"/>
          </p:nvPr>
        </p:nvPicPr>
        <p:blipFill>
          <a:blip r:embed="rId4"/>
          <a:stretch>
            <a:fillRect/>
          </a:stretch>
        </p:blipFill>
        <p:spPr>
          <a:xfrm>
            <a:off x="493654" y="2468881"/>
            <a:ext cx="5299039" cy="3565525"/>
          </a:xfrm>
        </p:spPr>
      </p:pic>
    </p:spTree>
    <p:extLst>
      <p:ext uri="{BB962C8B-B14F-4D97-AF65-F5344CB8AC3E}">
        <p14:creationId xmlns:p14="http://schemas.microsoft.com/office/powerpoint/2010/main" val="144556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55B80-A083-ABBB-0C5F-EAAC1C5902A3}"/>
            </a:ext>
          </a:extLst>
        </p:cNvPr>
        <p:cNvGrpSpPr/>
        <p:nvPr/>
      </p:nvGrpSpPr>
      <p:grpSpPr>
        <a:xfrm>
          <a:off x="0" y="0"/>
          <a:ext cx="0" cy="0"/>
          <a:chOff x="0" y="0"/>
          <a:chExt cx="0" cy="0"/>
        </a:xfrm>
      </p:grpSpPr>
      <p:pic>
        <p:nvPicPr>
          <p:cNvPr id="3" name="Picture 3" descr="흰색 배경의 파란색 추상 수채화 무늬">
            <a:extLst>
              <a:ext uri="{FF2B5EF4-FFF2-40B4-BE49-F238E27FC236}">
                <a16:creationId xmlns:a16="http://schemas.microsoft.com/office/drawing/2014/main" id="{8B100D16-EA00-9D9A-230D-BAF8B40DEE4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1" y="10"/>
            <a:ext cx="12191979" cy="6857990"/>
          </a:xfrm>
          <a:prstGeom prst="rect">
            <a:avLst/>
          </a:prstGeom>
          <a:effectLst>
            <a:outerShdw blurRad="50800" dist="50800" dir="5400000" algn="ctr" rotWithShape="0">
              <a:srgbClr val="000000"/>
            </a:outerShdw>
          </a:effectLst>
        </p:spPr>
      </p:pic>
      <p:sp>
        <p:nvSpPr>
          <p:cNvPr id="2" name="제목 1">
            <a:extLst>
              <a:ext uri="{FF2B5EF4-FFF2-40B4-BE49-F238E27FC236}">
                <a16:creationId xmlns:a16="http://schemas.microsoft.com/office/drawing/2014/main" id="{94ED3994-63A3-04DB-71B6-1863CCEBCB02}"/>
              </a:ext>
            </a:extLst>
          </p:cNvPr>
          <p:cNvSpPr>
            <a:spLocks noGrp="1"/>
          </p:cNvSpPr>
          <p:nvPr>
            <p:ph type="title"/>
          </p:nvPr>
        </p:nvSpPr>
        <p:spPr>
          <a:xfrm>
            <a:off x="8229598" y="979051"/>
            <a:ext cx="3301408" cy="1807048"/>
          </a:xfrm>
        </p:spPr>
        <p:txBody>
          <a:bodyPr vert="horz" lIns="91440" tIns="45720" rIns="91440" bIns="45720" rtlCol="0" anchor="b">
            <a:normAutofit/>
          </a:bodyPr>
          <a:lstStyle/>
          <a:p>
            <a:pPr>
              <a:lnSpc>
                <a:spcPct val="100000"/>
              </a:lnSpc>
            </a:pPr>
            <a:r>
              <a:rPr kumimoji="1" lang="ko-KR" altLang="en-US" sz="3600" dirty="0">
                <a:solidFill>
                  <a:schemeClr val="bg1"/>
                </a:solidFill>
              </a:rPr>
              <a:t>첫번째 데이터 훈련결과</a:t>
            </a:r>
          </a:p>
        </p:txBody>
      </p:sp>
      <p:sp>
        <p:nvSpPr>
          <p:cNvPr id="9" name="TextBox 8">
            <a:extLst>
              <a:ext uri="{FF2B5EF4-FFF2-40B4-BE49-F238E27FC236}">
                <a16:creationId xmlns:a16="http://schemas.microsoft.com/office/drawing/2014/main" id="{8696B8E2-BCAD-1FB7-CB86-16D4CACD3C25}"/>
              </a:ext>
            </a:extLst>
          </p:cNvPr>
          <p:cNvSpPr txBox="1"/>
          <p:nvPr/>
        </p:nvSpPr>
        <p:spPr>
          <a:xfrm>
            <a:off x="8229599" y="2922624"/>
            <a:ext cx="3301409" cy="2956321"/>
          </a:xfrm>
          <a:prstGeom prst="rect">
            <a:avLst/>
          </a:prstGeom>
        </p:spPr>
        <p:txBody>
          <a:bodyPr vert="horz" lIns="91440" tIns="45720" rIns="91440" bIns="45720" rtlCol="0" anchor="t">
            <a:normAutofit/>
          </a:bodyPr>
          <a:lstStyle/>
          <a:p>
            <a:pPr latinLnBrk="0">
              <a:lnSpc>
                <a:spcPct val="120000"/>
              </a:lnSpc>
              <a:spcAft>
                <a:spcPts val="600"/>
              </a:spcAft>
              <a:buSzPct val="87000"/>
              <a:buFont typeface="Arial" panose="020B0604020202020204" pitchFamily="34" charset="0"/>
              <a:buChar char="•"/>
            </a:pPr>
            <a:r>
              <a:rPr lang="en-US" altLang="ko-KR" dirty="0">
                <a:solidFill>
                  <a:schemeClr val="bg1"/>
                </a:solidFill>
              </a:rPr>
              <a:t>F1 </a:t>
            </a:r>
            <a:r>
              <a:rPr lang="ko-KR" altLang="en-US" dirty="0">
                <a:solidFill>
                  <a:schemeClr val="bg1"/>
                </a:solidFill>
              </a:rPr>
              <a:t>기준으로 베스트 모델 저장</a:t>
            </a:r>
            <a:endParaRPr lang="en-US" altLang="ko-KR" dirty="0">
              <a:solidFill>
                <a:schemeClr val="bg1"/>
              </a:solidFill>
            </a:endParaRPr>
          </a:p>
          <a:p>
            <a:pPr latinLnBrk="0">
              <a:lnSpc>
                <a:spcPct val="120000"/>
              </a:lnSpc>
              <a:spcAft>
                <a:spcPts val="600"/>
              </a:spcAft>
              <a:buSzPct val="87000"/>
              <a:buFont typeface="Arial" panose="020B0604020202020204" pitchFamily="34" charset="0"/>
              <a:buChar char="•"/>
            </a:pPr>
            <a:endParaRPr lang="en-US" altLang="ko-KR" dirty="0">
              <a:solidFill>
                <a:schemeClr val="bg1"/>
              </a:solidFill>
            </a:endParaRPr>
          </a:p>
          <a:p>
            <a:pPr latinLnBrk="0">
              <a:lnSpc>
                <a:spcPct val="120000"/>
              </a:lnSpc>
              <a:spcAft>
                <a:spcPts val="600"/>
              </a:spcAft>
              <a:buSzPct val="87000"/>
              <a:buFont typeface="Arial" panose="020B0604020202020204" pitchFamily="34" charset="0"/>
              <a:buChar char="•"/>
            </a:pPr>
            <a:r>
              <a:rPr lang="en-US" altLang="ko-KR" dirty="0">
                <a:solidFill>
                  <a:schemeClr val="bg1"/>
                </a:solidFill>
              </a:rPr>
              <a:t>Loss: </a:t>
            </a:r>
            <a:r>
              <a:rPr lang="ko-KR" altLang="en-US" dirty="0">
                <a:solidFill>
                  <a:schemeClr val="bg1"/>
                </a:solidFill>
              </a:rPr>
              <a:t>배치사이즈당 </a:t>
            </a:r>
            <a:r>
              <a:rPr lang="en-US" altLang="ko-KR" dirty="0">
                <a:solidFill>
                  <a:schemeClr val="bg1"/>
                </a:solidFill>
              </a:rPr>
              <a:t>Loss</a:t>
            </a:r>
            <a:r>
              <a:rPr lang="ko-KR" altLang="en-US" dirty="0">
                <a:solidFill>
                  <a:schemeClr val="bg1"/>
                </a:solidFill>
              </a:rPr>
              <a:t>값을 모두 더한 것</a:t>
            </a:r>
            <a:r>
              <a:rPr lang="en-US" altLang="ko-KR" dirty="0">
                <a:solidFill>
                  <a:schemeClr val="bg1"/>
                </a:solidFill>
              </a:rPr>
              <a:t> </a:t>
            </a:r>
          </a:p>
          <a:p>
            <a:pPr latinLnBrk="0">
              <a:lnSpc>
                <a:spcPct val="120000"/>
              </a:lnSpc>
              <a:spcAft>
                <a:spcPts val="600"/>
              </a:spcAft>
              <a:buSzPct val="87000"/>
              <a:buFont typeface="Arial" panose="020B0604020202020204" pitchFamily="34" charset="0"/>
              <a:buChar char="•"/>
            </a:pPr>
            <a:endParaRPr lang="en-US" altLang="ko-KR" dirty="0">
              <a:solidFill>
                <a:schemeClr val="bg1"/>
              </a:solidFill>
            </a:endParaRPr>
          </a:p>
          <a:p>
            <a:pPr latinLnBrk="0">
              <a:lnSpc>
                <a:spcPct val="120000"/>
              </a:lnSpc>
              <a:spcAft>
                <a:spcPts val="600"/>
              </a:spcAft>
              <a:buSzPct val="87000"/>
              <a:buFont typeface="Arial" panose="020B0604020202020204" pitchFamily="34" charset="0"/>
              <a:buChar char="•"/>
            </a:pPr>
            <a:r>
              <a:rPr lang="ko-KR" altLang="en-US" dirty="0">
                <a:solidFill>
                  <a:schemeClr val="bg1"/>
                </a:solidFill>
              </a:rPr>
              <a:t>검증셋은 같은 도메인 내 훈련하지 않은 데이터셋</a:t>
            </a:r>
            <a:endParaRPr lang="en-US" altLang="ko-KR" dirty="0">
              <a:solidFill>
                <a:schemeClr val="bg1"/>
              </a:solidFill>
            </a:endParaRPr>
          </a:p>
        </p:txBody>
      </p:sp>
      <p:pic>
        <p:nvPicPr>
          <p:cNvPr id="6" name="내용 개체 틀 5" descr="텍스트, 스크린샷, 폰트이(가) 표시된 사진&#10;&#10;AI 생성 콘텐츠는 정확하지 않을 수 있습니다.">
            <a:extLst>
              <a:ext uri="{FF2B5EF4-FFF2-40B4-BE49-F238E27FC236}">
                <a16:creationId xmlns:a16="http://schemas.microsoft.com/office/drawing/2014/main" id="{F71CD849-E524-6B2C-4BC8-EC87D6A32E2D}"/>
              </a:ext>
            </a:extLst>
          </p:cNvPr>
          <p:cNvPicPr>
            <a:picLocks noGrp="1" noChangeAspect="1"/>
          </p:cNvPicPr>
          <p:nvPr>
            <p:ph idx="1"/>
          </p:nvPr>
        </p:nvPicPr>
        <p:blipFill>
          <a:blip r:embed="rId4"/>
          <a:stretch>
            <a:fillRect/>
          </a:stretch>
        </p:blipFill>
        <p:spPr>
          <a:xfrm>
            <a:off x="203198" y="149025"/>
            <a:ext cx="7069139" cy="6265828"/>
          </a:xfrm>
        </p:spPr>
      </p:pic>
    </p:spTree>
    <p:extLst>
      <p:ext uri="{BB962C8B-B14F-4D97-AF65-F5344CB8AC3E}">
        <p14:creationId xmlns:p14="http://schemas.microsoft.com/office/powerpoint/2010/main" val="3870750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C898F-26BF-5C81-CC72-E44B69F3BF43}"/>
            </a:ext>
          </a:extLst>
        </p:cNvPr>
        <p:cNvGrpSpPr/>
        <p:nvPr/>
      </p:nvGrpSpPr>
      <p:grpSpPr>
        <a:xfrm>
          <a:off x="0" y="0"/>
          <a:ext cx="0" cy="0"/>
          <a:chOff x="0" y="0"/>
          <a:chExt cx="0" cy="0"/>
        </a:xfrm>
      </p:grpSpPr>
      <p:pic>
        <p:nvPicPr>
          <p:cNvPr id="3" name="Picture 3" descr="흰색 배경의 파란색 추상 수채화 무늬">
            <a:extLst>
              <a:ext uri="{FF2B5EF4-FFF2-40B4-BE49-F238E27FC236}">
                <a16:creationId xmlns:a16="http://schemas.microsoft.com/office/drawing/2014/main" id="{D709DEA5-9A81-D6A2-63D5-887E44D7F4C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1" y="0"/>
            <a:ext cx="12191979" cy="6857990"/>
          </a:xfrm>
          <a:prstGeom prst="rect">
            <a:avLst/>
          </a:prstGeom>
          <a:effectLst>
            <a:outerShdw blurRad="50800" dist="50800" dir="5400000" algn="ctr" rotWithShape="0">
              <a:srgbClr val="000000"/>
            </a:outerShdw>
          </a:effectLst>
        </p:spPr>
      </p:pic>
      <p:sp>
        <p:nvSpPr>
          <p:cNvPr id="2" name="제목 1">
            <a:extLst>
              <a:ext uri="{FF2B5EF4-FFF2-40B4-BE49-F238E27FC236}">
                <a16:creationId xmlns:a16="http://schemas.microsoft.com/office/drawing/2014/main" id="{A54AA4EB-CBAF-232E-F856-22CF9D7FCBB0}"/>
              </a:ext>
            </a:extLst>
          </p:cNvPr>
          <p:cNvSpPr>
            <a:spLocks noGrp="1"/>
          </p:cNvSpPr>
          <p:nvPr>
            <p:ph type="title"/>
          </p:nvPr>
        </p:nvSpPr>
        <p:spPr>
          <a:xfrm>
            <a:off x="8229598" y="979051"/>
            <a:ext cx="3301408" cy="1807048"/>
          </a:xfrm>
        </p:spPr>
        <p:txBody>
          <a:bodyPr vert="horz" lIns="91440" tIns="45720" rIns="91440" bIns="45720" rtlCol="0" anchor="b">
            <a:normAutofit/>
          </a:bodyPr>
          <a:lstStyle/>
          <a:p>
            <a:pPr>
              <a:lnSpc>
                <a:spcPct val="100000"/>
              </a:lnSpc>
            </a:pPr>
            <a:r>
              <a:rPr kumimoji="1" lang="ko-KR" altLang="en-US" sz="3600" dirty="0">
                <a:solidFill>
                  <a:schemeClr val="bg1"/>
                </a:solidFill>
              </a:rPr>
              <a:t>두번째 데이터 훈련결과</a:t>
            </a:r>
          </a:p>
        </p:txBody>
      </p:sp>
      <p:sp>
        <p:nvSpPr>
          <p:cNvPr id="9" name="TextBox 8">
            <a:extLst>
              <a:ext uri="{FF2B5EF4-FFF2-40B4-BE49-F238E27FC236}">
                <a16:creationId xmlns:a16="http://schemas.microsoft.com/office/drawing/2014/main" id="{E64CA754-A0CF-9176-9229-DBDA1CEA6F96}"/>
              </a:ext>
            </a:extLst>
          </p:cNvPr>
          <p:cNvSpPr txBox="1"/>
          <p:nvPr/>
        </p:nvSpPr>
        <p:spPr>
          <a:xfrm>
            <a:off x="8229599" y="2922624"/>
            <a:ext cx="3301409" cy="2956321"/>
          </a:xfrm>
          <a:prstGeom prst="rect">
            <a:avLst/>
          </a:prstGeom>
        </p:spPr>
        <p:txBody>
          <a:bodyPr vert="horz" lIns="91440" tIns="45720" rIns="91440" bIns="45720" rtlCol="0" anchor="t">
            <a:normAutofit/>
          </a:bodyPr>
          <a:lstStyle/>
          <a:p>
            <a:pPr latinLnBrk="0">
              <a:lnSpc>
                <a:spcPct val="120000"/>
              </a:lnSpc>
              <a:spcAft>
                <a:spcPts val="600"/>
              </a:spcAft>
              <a:buSzPct val="87000"/>
              <a:buFont typeface="Arial" panose="020B0604020202020204" pitchFamily="34" charset="0"/>
              <a:buChar char="•"/>
            </a:pPr>
            <a:r>
              <a:rPr lang="en-US" altLang="ko-KR" dirty="0">
                <a:solidFill>
                  <a:schemeClr val="bg1"/>
                </a:solidFill>
              </a:rPr>
              <a:t>8</a:t>
            </a:r>
            <a:r>
              <a:rPr lang="ko-KR" altLang="en-US" dirty="0">
                <a:solidFill>
                  <a:schemeClr val="bg1"/>
                </a:solidFill>
              </a:rPr>
              <a:t>번 째 </a:t>
            </a:r>
            <a:r>
              <a:rPr lang="ko-KR" altLang="en-US" dirty="0" err="1">
                <a:solidFill>
                  <a:schemeClr val="bg1"/>
                </a:solidFill>
              </a:rPr>
              <a:t>에포크의</a:t>
            </a:r>
            <a:r>
              <a:rPr lang="ko-KR" altLang="en-US" dirty="0">
                <a:solidFill>
                  <a:schemeClr val="bg1"/>
                </a:solidFill>
              </a:rPr>
              <a:t> 모델 저장</a:t>
            </a:r>
            <a:endParaRPr lang="en-US" altLang="ko-KR" dirty="0">
              <a:solidFill>
                <a:schemeClr val="bg1"/>
              </a:solidFill>
            </a:endParaRPr>
          </a:p>
          <a:p>
            <a:pPr latinLnBrk="0">
              <a:lnSpc>
                <a:spcPct val="120000"/>
              </a:lnSpc>
              <a:spcAft>
                <a:spcPts val="600"/>
              </a:spcAft>
              <a:buSzPct val="87000"/>
              <a:buFont typeface="Arial" panose="020B0604020202020204" pitchFamily="34" charset="0"/>
              <a:buChar char="•"/>
            </a:pPr>
            <a:endParaRPr lang="en-US" altLang="ko-KR" dirty="0"/>
          </a:p>
          <a:p>
            <a:pPr latinLnBrk="0">
              <a:lnSpc>
                <a:spcPct val="120000"/>
              </a:lnSpc>
              <a:spcAft>
                <a:spcPts val="600"/>
              </a:spcAft>
              <a:buSzPct val="87000"/>
              <a:buFont typeface="Arial" panose="020B0604020202020204" pitchFamily="34" charset="0"/>
              <a:buChar char="•"/>
            </a:pPr>
            <a:endParaRPr lang="en-US" altLang="ko-KR" dirty="0"/>
          </a:p>
        </p:txBody>
      </p:sp>
      <p:pic>
        <p:nvPicPr>
          <p:cNvPr id="7" name="그림 6" descr="라인, 그래프, 도표, 스크린샷이(가) 표시된 사진&#10;&#10;AI 생성 콘텐츠는 정확하지 않을 수 있습니다.">
            <a:extLst>
              <a:ext uri="{FF2B5EF4-FFF2-40B4-BE49-F238E27FC236}">
                <a16:creationId xmlns:a16="http://schemas.microsoft.com/office/drawing/2014/main" id="{B2A63D00-CE6B-4FE1-E8A0-6DADFB82A747}"/>
              </a:ext>
            </a:extLst>
          </p:cNvPr>
          <p:cNvPicPr>
            <a:picLocks noChangeAspect="1"/>
          </p:cNvPicPr>
          <p:nvPr/>
        </p:nvPicPr>
        <p:blipFill>
          <a:blip r:embed="rId4"/>
          <a:stretch>
            <a:fillRect/>
          </a:stretch>
        </p:blipFill>
        <p:spPr>
          <a:xfrm>
            <a:off x="76202" y="1592884"/>
            <a:ext cx="7772400" cy="3173473"/>
          </a:xfrm>
          <a:prstGeom prst="rect">
            <a:avLst/>
          </a:prstGeom>
        </p:spPr>
      </p:pic>
    </p:spTree>
    <p:extLst>
      <p:ext uri="{BB962C8B-B14F-4D97-AF65-F5344CB8AC3E}">
        <p14:creationId xmlns:p14="http://schemas.microsoft.com/office/powerpoint/2010/main" val="4081682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6B9B3-453A-5C4D-B2E2-5A363D720475}"/>
            </a:ext>
          </a:extLst>
        </p:cNvPr>
        <p:cNvGrpSpPr/>
        <p:nvPr/>
      </p:nvGrpSpPr>
      <p:grpSpPr>
        <a:xfrm>
          <a:off x="0" y="0"/>
          <a:ext cx="0" cy="0"/>
          <a:chOff x="0" y="0"/>
          <a:chExt cx="0" cy="0"/>
        </a:xfrm>
      </p:grpSpPr>
      <p:pic>
        <p:nvPicPr>
          <p:cNvPr id="3" name="Picture 3" descr="흰색 배경의 파란색 추상 수채화 무늬">
            <a:extLst>
              <a:ext uri="{FF2B5EF4-FFF2-40B4-BE49-F238E27FC236}">
                <a16:creationId xmlns:a16="http://schemas.microsoft.com/office/drawing/2014/main" id="{EACCF2A1-A567-1C11-A066-08C538C8A86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1" y="0"/>
            <a:ext cx="12191979" cy="6857990"/>
          </a:xfrm>
          <a:prstGeom prst="rect">
            <a:avLst/>
          </a:prstGeom>
          <a:effectLst>
            <a:outerShdw blurRad="50800" dist="50800" dir="5400000" algn="ctr" rotWithShape="0">
              <a:srgbClr val="000000"/>
            </a:outerShdw>
          </a:effectLst>
        </p:spPr>
      </p:pic>
      <p:sp>
        <p:nvSpPr>
          <p:cNvPr id="2" name="제목 1">
            <a:extLst>
              <a:ext uri="{FF2B5EF4-FFF2-40B4-BE49-F238E27FC236}">
                <a16:creationId xmlns:a16="http://schemas.microsoft.com/office/drawing/2014/main" id="{AAD1FE4F-4420-78B9-B5BE-87A98D3D98C2}"/>
              </a:ext>
            </a:extLst>
          </p:cNvPr>
          <p:cNvSpPr>
            <a:spLocks noGrp="1"/>
          </p:cNvSpPr>
          <p:nvPr>
            <p:ph type="title"/>
          </p:nvPr>
        </p:nvSpPr>
        <p:spPr>
          <a:xfrm>
            <a:off x="8229598" y="979051"/>
            <a:ext cx="3301408" cy="1807048"/>
          </a:xfrm>
        </p:spPr>
        <p:txBody>
          <a:bodyPr vert="horz" lIns="91440" tIns="45720" rIns="91440" bIns="45720" rtlCol="0" anchor="b">
            <a:normAutofit/>
          </a:bodyPr>
          <a:lstStyle/>
          <a:p>
            <a:pPr>
              <a:lnSpc>
                <a:spcPct val="100000"/>
              </a:lnSpc>
            </a:pPr>
            <a:r>
              <a:rPr kumimoji="1" lang="ko-KR" altLang="en-US" sz="3600" dirty="0">
                <a:solidFill>
                  <a:schemeClr val="bg1"/>
                </a:solidFill>
              </a:rPr>
              <a:t>첫번째 데이터 테스트 결과</a:t>
            </a:r>
          </a:p>
        </p:txBody>
      </p:sp>
      <p:sp>
        <p:nvSpPr>
          <p:cNvPr id="9" name="TextBox 8">
            <a:extLst>
              <a:ext uri="{FF2B5EF4-FFF2-40B4-BE49-F238E27FC236}">
                <a16:creationId xmlns:a16="http://schemas.microsoft.com/office/drawing/2014/main" id="{B0814226-3FFF-DE00-290D-F966BE6A7F00}"/>
              </a:ext>
            </a:extLst>
          </p:cNvPr>
          <p:cNvSpPr txBox="1"/>
          <p:nvPr/>
        </p:nvSpPr>
        <p:spPr>
          <a:xfrm>
            <a:off x="8229599" y="2922624"/>
            <a:ext cx="3301409" cy="2956321"/>
          </a:xfrm>
          <a:prstGeom prst="rect">
            <a:avLst/>
          </a:prstGeom>
        </p:spPr>
        <p:txBody>
          <a:bodyPr vert="horz" lIns="91440" tIns="45720" rIns="91440" bIns="45720" rtlCol="0" anchor="t">
            <a:normAutofit/>
          </a:bodyPr>
          <a:lstStyle/>
          <a:p>
            <a:pPr latinLnBrk="0">
              <a:lnSpc>
                <a:spcPct val="120000"/>
              </a:lnSpc>
              <a:spcAft>
                <a:spcPts val="600"/>
              </a:spcAft>
              <a:buSzPct val="87000"/>
              <a:buFont typeface="Arial" panose="020B0604020202020204" pitchFamily="34" charset="0"/>
              <a:buChar char="•"/>
            </a:pPr>
            <a:endParaRPr lang="en-US" altLang="ko-KR" dirty="0"/>
          </a:p>
          <a:p>
            <a:pPr latinLnBrk="0">
              <a:lnSpc>
                <a:spcPct val="120000"/>
              </a:lnSpc>
              <a:spcAft>
                <a:spcPts val="600"/>
              </a:spcAft>
              <a:buSzPct val="87000"/>
              <a:buFont typeface="Arial" panose="020B0604020202020204" pitchFamily="34" charset="0"/>
              <a:buChar char="•"/>
            </a:pPr>
            <a:endParaRPr lang="en-US" altLang="ko-KR" dirty="0"/>
          </a:p>
        </p:txBody>
      </p:sp>
      <p:pic>
        <p:nvPicPr>
          <p:cNvPr id="4" name="그림 3" descr="텍스트, 스크린샷, 소프트웨어, 디스플레이이(가) 표시된 사진&#10;&#10;AI 생성 콘텐츠는 정확하지 않을 수 있습니다.">
            <a:extLst>
              <a:ext uri="{FF2B5EF4-FFF2-40B4-BE49-F238E27FC236}">
                <a16:creationId xmlns:a16="http://schemas.microsoft.com/office/drawing/2014/main" id="{31FBA955-A89C-81FA-CA5A-1127A540D0C2}"/>
              </a:ext>
            </a:extLst>
          </p:cNvPr>
          <p:cNvPicPr>
            <a:picLocks noChangeAspect="1"/>
          </p:cNvPicPr>
          <p:nvPr/>
        </p:nvPicPr>
        <p:blipFill>
          <a:blip r:embed="rId4"/>
          <a:stretch>
            <a:fillRect/>
          </a:stretch>
        </p:blipFill>
        <p:spPr>
          <a:xfrm>
            <a:off x="576771" y="530033"/>
            <a:ext cx="6774524" cy="4775893"/>
          </a:xfrm>
          <a:prstGeom prst="rect">
            <a:avLst/>
          </a:prstGeom>
        </p:spPr>
      </p:pic>
      <p:sp>
        <p:nvSpPr>
          <p:cNvPr id="5" name="TextBox 4">
            <a:extLst>
              <a:ext uri="{FF2B5EF4-FFF2-40B4-BE49-F238E27FC236}">
                <a16:creationId xmlns:a16="http://schemas.microsoft.com/office/drawing/2014/main" id="{DA8FC9B8-FF2B-27C3-DFBF-E60250ED479E}"/>
              </a:ext>
            </a:extLst>
          </p:cNvPr>
          <p:cNvSpPr txBox="1"/>
          <p:nvPr/>
        </p:nvSpPr>
        <p:spPr>
          <a:xfrm>
            <a:off x="8229598" y="2922623"/>
            <a:ext cx="3301408" cy="646331"/>
          </a:xfrm>
          <a:prstGeom prst="rect">
            <a:avLst/>
          </a:prstGeom>
          <a:noFill/>
        </p:spPr>
        <p:txBody>
          <a:bodyPr wrap="square" rtlCol="0">
            <a:spAutoFit/>
          </a:bodyPr>
          <a:lstStyle/>
          <a:p>
            <a:r>
              <a:rPr kumimoji="1" lang="ko-KR" altLang="en-US" dirty="0">
                <a:solidFill>
                  <a:schemeClr val="bg1"/>
                </a:solidFill>
              </a:rPr>
              <a:t>같은 도메인 내 모델이 학습하지 않은 데이터셋으로 테스트한 결과</a:t>
            </a:r>
          </a:p>
        </p:txBody>
      </p:sp>
    </p:spTree>
    <p:extLst>
      <p:ext uri="{BB962C8B-B14F-4D97-AF65-F5344CB8AC3E}">
        <p14:creationId xmlns:p14="http://schemas.microsoft.com/office/powerpoint/2010/main" val="4088046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E4786-C1FB-89C1-1FFF-CAD28D5D0060}"/>
            </a:ext>
          </a:extLst>
        </p:cNvPr>
        <p:cNvGrpSpPr/>
        <p:nvPr/>
      </p:nvGrpSpPr>
      <p:grpSpPr>
        <a:xfrm>
          <a:off x="0" y="0"/>
          <a:ext cx="0" cy="0"/>
          <a:chOff x="0" y="0"/>
          <a:chExt cx="0" cy="0"/>
        </a:xfrm>
      </p:grpSpPr>
      <p:pic>
        <p:nvPicPr>
          <p:cNvPr id="3" name="Picture 3" descr="흰색 배경의 파란색 추상 수채화 무늬">
            <a:extLst>
              <a:ext uri="{FF2B5EF4-FFF2-40B4-BE49-F238E27FC236}">
                <a16:creationId xmlns:a16="http://schemas.microsoft.com/office/drawing/2014/main" id="{B5CB44B8-47B3-0B81-3115-CCB5CFC836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0" y="0"/>
            <a:ext cx="12191979" cy="6857990"/>
          </a:xfrm>
          <a:prstGeom prst="rect">
            <a:avLst/>
          </a:prstGeom>
          <a:effectLst>
            <a:outerShdw blurRad="50800" dist="50800" dir="5400000" algn="ctr" rotWithShape="0">
              <a:srgbClr val="000000"/>
            </a:outerShdw>
          </a:effectLst>
        </p:spPr>
      </p:pic>
      <p:sp>
        <p:nvSpPr>
          <p:cNvPr id="2" name="제목 1">
            <a:extLst>
              <a:ext uri="{FF2B5EF4-FFF2-40B4-BE49-F238E27FC236}">
                <a16:creationId xmlns:a16="http://schemas.microsoft.com/office/drawing/2014/main" id="{DEB1D55B-43FB-0161-7906-EEC62C2E9327}"/>
              </a:ext>
            </a:extLst>
          </p:cNvPr>
          <p:cNvSpPr>
            <a:spLocks noGrp="1"/>
          </p:cNvSpPr>
          <p:nvPr>
            <p:ph type="title"/>
          </p:nvPr>
        </p:nvSpPr>
        <p:spPr>
          <a:xfrm>
            <a:off x="8229598" y="979051"/>
            <a:ext cx="3301408" cy="1258823"/>
          </a:xfrm>
        </p:spPr>
        <p:txBody>
          <a:bodyPr vert="horz" lIns="91440" tIns="45720" rIns="91440" bIns="45720" rtlCol="0" anchor="b">
            <a:normAutofit/>
          </a:bodyPr>
          <a:lstStyle/>
          <a:p>
            <a:pPr>
              <a:lnSpc>
                <a:spcPct val="100000"/>
              </a:lnSpc>
            </a:pPr>
            <a:r>
              <a:rPr kumimoji="1" lang="ko-KR" altLang="en-US" sz="3600" dirty="0">
                <a:solidFill>
                  <a:schemeClr val="bg1"/>
                </a:solidFill>
              </a:rPr>
              <a:t>첫번째 데이터 테스트 결과</a:t>
            </a:r>
          </a:p>
        </p:txBody>
      </p:sp>
      <p:sp>
        <p:nvSpPr>
          <p:cNvPr id="9" name="TextBox 8">
            <a:extLst>
              <a:ext uri="{FF2B5EF4-FFF2-40B4-BE49-F238E27FC236}">
                <a16:creationId xmlns:a16="http://schemas.microsoft.com/office/drawing/2014/main" id="{41DFBF58-B64C-3809-B7DF-A5883FBD1CDE}"/>
              </a:ext>
            </a:extLst>
          </p:cNvPr>
          <p:cNvSpPr txBox="1"/>
          <p:nvPr/>
        </p:nvSpPr>
        <p:spPr>
          <a:xfrm>
            <a:off x="8229599" y="2922624"/>
            <a:ext cx="3301409" cy="2956321"/>
          </a:xfrm>
          <a:prstGeom prst="rect">
            <a:avLst/>
          </a:prstGeom>
        </p:spPr>
        <p:txBody>
          <a:bodyPr vert="horz" lIns="91440" tIns="45720" rIns="91440" bIns="45720" rtlCol="0" anchor="t">
            <a:normAutofit/>
          </a:bodyPr>
          <a:lstStyle/>
          <a:p>
            <a:pPr latinLnBrk="0">
              <a:lnSpc>
                <a:spcPct val="120000"/>
              </a:lnSpc>
              <a:spcAft>
                <a:spcPts val="600"/>
              </a:spcAft>
              <a:buSzPct val="87000"/>
              <a:buFont typeface="Arial" panose="020B0604020202020204" pitchFamily="34" charset="0"/>
              <a:buChar char="•"/>
            </a:pPr>
            <a:endParaRPr lang="en-US" altLang="ko-KR" dirty="0"/>
          </a:p>
          <a:p>
            <a:pPr latinLnBrk="0">
              <a:lnSpc>
                <a:spcPct val="120000"/>
              </a:lnSpc>
              <a:spcAft>
                <a:spcPts val="600"/>
              </a:spcAft>
              <a:buSzPct val="87000"/>
              <a:buFont typeface="Arial" panose="020B0604020202020204" pitchFamily="34" charset="0"/>
              <a:buChar char="•"/>
            </a:pPr>
            <a:endParaRPr lang="en-US" altLang="ko-KR" dirty="0"/>
          </a:p>
        </p:txBody>
      </p:sp>
      <p:sp>
        <p:nvSpPr>
          <p:cNvPr id="5" name="TextBox 4">
            <a:extLst>
              <a:ext uri="{FF2B5EF4-FFF2-40B4-BE49-F238E27FC236}">
                <a16:creationId xmlns:a16="http://schemas.microsoft.com/office/drawing/2014/main" id="{20DB503F-BB3F-02A0-2873-862EE05C99F5}"/>
              </a:ext>
            </a:extLst>
          </p:cNvPr>
          <p:cNvSpPr txBox="1"/>
          <p:nvPr/>
        </p:nvSpPr>
        <p:spPr>
          <a:xfrm>
            <a:off x="8229598" y="2922623"/>
            <a:ext cx="3530010" cy="369332"/>
          </a:xfrm>
          <a:prstGeom prst="rect">
            <a:avLst/>
          </a:prstGeom>
          <a:noFill/>
        </p:spPr>
        <p:txBody>
          <a:bodyPr wrap="square" rtlCol="0">
            <a:spAutoFit/>
          </a:bodyPr>
          <a:lstStyle/>
          <a:p>
            <a:r>
              <a:rPr kumimoji="1" lang="ko-KR" altLang="en-US" dirty="0">
                <a:solidFill>
                  <a:schemeClr val="bg1"/>
                </a:solidFill>
              </a:rPr>
              <a:t>실제 </a:t>
            </a:r>
            <a:r>
              <a:rPr kumimoji="1" lang="ko-KR" altLang="en-US" dirty="0" err="1">
                <a:solidFill>
                  <a:schemeClr val="bg1"/>
                </a:solidFill>
              </a:rPr>
              <a:t>소프트맥스</a:t>
            </a:r>
            <a:r>
              <a:rPr kumimoji="1" lang="ko-KR" altLang="en-US" dirty="0">
                <a:solidFill>
                  <a:schemeClr val="bg1"/>
                </a:solidFill>
              </a:rPr>
              <a:t> 결과 값의 그래프</a:t>
            </a:r>
          </a:p>
        </p:txBody>
      </p:sp>
      <p:pic>
        <p:nvPicPr>
          <p:cNvPr id="6" name="그림 5" descr="텍스트, 스크린샷이(가) 표시된 사진&#10;&#10;AI 생성 콘텐츠는 정확하지 않을 수 있습니다.">
            <a:extLst>
              <a:ext uri="{FF2B5EF4-FFF2-40B4-BE49-F238E27FC236}">
                <a16:creationId xmlns:a16="http://schemas.microsoft.com/office/drawing/2014/main" id="{95C78371-D3EB-B327-4BEB-BD109EA6DE15}"/>
              </a:ext>
            </a:extLst>
          </p:cNvPr>
          <p:cNvPicPr>
            <a:picLocks noChangeAspect="1"/>
          </p:cNvPicPr>
          <p:nvPr/>
        </p:nvPicPr>
        <p:blipFill>
          <a:blip r:embed="rId4"/>
          <a:stretch>
            <a:fillRect/>
          </a:stretch>
        </p:blipFill>
        <p:spPr>
          <a:xfrm>
            <a:off x="228599" y="751670"/>
            <a:ext cx="7772400" cy="4734728"/>
          </a:xfrm>
          <a:prstGeom prst="rect">
            <a:avLst/>
          </a:prstGeom>
        </p:spPr>
      </p:pic>
    </p:spTree>
    <p:extLst>
      <p:ext uri="{BB962C8B-B14F-4D97-AF65-F5344CB8AC3E}">
        <p14:creationId xmlns:p14="http://schemas.microsoft.com/office/powerpoint/2010/main" val="684020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4F65-C8DC-8A67-C1BB-1FDE2E6BC8F0}"/>
            </a:ext>
          </a:extLst>
        </p:cNvPr>
        <p:cNvGrpSpPr/>
        <p:nvPr/>
      </p:nvGrpSpPr>
      <p:grpSpPr>
        <a:xfrm>
          <a:off x="0" y="0"/>
          <a:ext cx="0" cy="0"/>
          <a:chOff x="0" y="0"/>
          <a:chExt cx="0" cy="0"/>
        </a:xfrm>
      </p:grpSpPr>
      <p:pic>
        <p:nvPicPr>
          <p:cNvPr id="3" name="Picture 3" descr="흰색 배경의 파란색 추상 수채화 무늬">
            <a:extLst>
              <a:ext uri="{FF2B5EF4-FFF2-40B4-BE49-F238E27FC236}">
                <a16:creationId xmlns:a16="http://schemas.microsoft.com/office/drawing/2014/main" id="{AC47C3D2-B91B-1C6F-9893-98E38BAF99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1" y="10"/>
            <a:ext cx="12191979" cy="6857990"/>
          </a:xfrm>
          <a:prstGeom prst="rect">
            <a:avLst/>
          </a:prstGeom>
          <a:effectLst>
            <a:outerShdw blurRad="50800" dist="50800" dir="5400000" algn="ctr" rotWithShape="0">
              <a:srgbClr val="000000"/>
            </a:outerShdw>
          </a:effectLst>
        </p:spPr>
      </p:pic>
      <p:sp>
        <p:nvSpPr>
          <p:cNvPr id="2" name="제목 1">
            <a:extLst>
              <a:ext uri="{FF2B5EF4-FFF2-40B4-BE49-F238E27FC236}">
                <a16:creationId xmlns:a16="http://schemas.microsoft.com/office/drawing/2014/main" id="{07E6129C-31AC-B3D1-A3EC-A1B20180C7FB}"/>
              </a:ext>
            </a:extLst>
          </p:cNvPr>
          <p:cNvSpPr>
            <a:spLocks noGrp="1"/>
          </p:cNvSpPr>
          <p:nvPr>
            <p:ph type="title"/>
          </p:nvPr>
        </p:nvSpPr>
        <p:spPr>
          <a:xfrm>
            <a:off x="8229598" y="979051"/>
            <a:ext cx="3301408" cy="1807048"/>
          </a:xfrm>
        </p:spPr>
        <p:txBody>
          <a:bodyPr vert="horz" lIns="91440" tIns="45720" rIns="91440" bIns="45720" rtlCol="0" anchor="b">
            <a:normAutofit/>
          </a:bodyPr>
          <a:lstStyle/>
          <a:p>
            <a:pPr>
              <a:lnSpc>
                <a:spcPct val="100000"/>
              </a:lnSpc>
            </a:pPr>
            <a:r>
              <a:rPr kumimoji="1" lang="ko-KR" altLang="en-US" sz="3600" dirty="0">
                <a:solidFill>
                  <a:schemeClr val="bg1"/>
                </a:solidFill>
              </a:rPr>
              <a:t>두 번째 데이터 테스트 결과</a:t>
            </a:r>
          </a:p>
        </p:txBody>
      </p:sp>
      <p:sp>
        <p:nvSpPr>
          <p:cNvPr id="9" name="TextBox 8">
            <a:extLst>
              <a:ext uri="{FF2B5EF4-FFF2-40B4-BE49-F238E27FC236}">
                <a16:creationId xmlns:a16="http://schemas.microsoft.com/office/drawing/2014/main" id="{AC66DF29-CF9E-502F-F963-0B13FDCB5CFC}"/>
              </a:ext>
            </a:extLst>
          </p:cNvPr>
          <p:cNvSpPr txBox="1"/>
          <p:nvPr/>
        </p:nvSpPr>
        <p:spPr>
          <a:xfrm>
            <a:off x="8229599" y="2922624"/>
            <a:ext cx="3301409" cy="2956321"/>
          </a:xfrm>
          <a:prstGeom prst="rect">
            <a:avLst/>
          </a:prstGeom>
        </p:spPr>
        <p:txBody>
          <a:bodyPr vert="horz" lIns="91440" tIns="45720" rIns="91440" bIns="45720" rtlCol="0" anchor="t">
            <a:normAutofit/>
          </a:bodyPr>
          <a:lstStyle/>
          <a:p>
            <a:pPr latinLnBrk="0">
              <a:lnSpc>
                <a:spcPct val="120000"/>
              </a:lnSpc>
              <a:spcAft>
                <a:spcPts val="600"/>
              </a:spcAft>
              <a:buSzPct val="87000"/>
              <a:buFont typeface="Arial" panose="020B0604020202020204" pitchFamily="34" charset="0"/>
              <a:buChar char="•"/>
            </a:pPr>
            <a:endParaRPr lang="en-US" altLang="ko-KR" dirty="0"/>
          </a:p>
          <a:p>
            <a:pPr latinLnBrk="0">
              <a:lnSpc>
                <a:spcPct val="120000"/>
              </a:lnSpc>
              <a:spcAft>
                <a:spcPts val="600"/>
              </a:spcAft>
              <a:buSzPct val="87000"/>
              <a:buFont typeface="Arial" panose="020B0604020202020204" pitchFamily="34" charset="0"/>
              <a:buChar char="•"/>
            </a:pPr>
            <a:endParaRPr lang="en-US" altLang="ko-KR" dirty="0"/>
          </a:p>
        </p:txBody>
      </p:sp>
      <p:sp>
        <p:nvSpPr>
          <p:cNvPr id="5" name="TextBox 4">
            <a:extLst>
              <a:ext uri="{FF2B5EF4-FFF2-40B4-BE49-F238E27FC236}">
                <a16:creationId xmlns:a16="http://schemas.microsoft.com/office/drawing/2014/main" id="{4FF73E9D-6A20-1219-24F4-E4C390FE58E0}"/>
              </a:ext>
            </a:extLst>
          </p:cNvPr>
          <p:cNvSpPr txBox="1"/>
          <p:nvPr/>
        </p:nvSpPr>
        <p:spPr>
          <a:xfrm>
            <a:off x="8229598" y="2922623"/>
            <a:ext cx="3301408" cy="646331"/>
          </a:xfrm>
          <a:prstGeom prst="rect">
            <a:avLst/>
          </a:prstGeom>
          <a:noFill/>
        </p:spPr>
        <p:txBody>
          <a:bodyPr wrap="square" rtlCol="0">
            <a:spAutoFit/>
          </a:bodyPr>
          <a:lstStyle/>
          <a:p>
            <a:r>
              <a:rPr kumimoji="1" lang="ko-KR" altLang="en-US" dirty="0">
                <a:solidFill>
                  <a:schemeClr val="bg1"/>
                </a:solidFill>
              </a:rPr>
              <a:t>같은 도메인 내 모델이 학습하지 않은 데이터셋으로 테스트한 결과</a:t>
            </a:r>
          </a:p>
        </p:txBody>
      </p:sp>
      <p:pic>
        <p:nvPicPr>
          <p:cNvPr id="6" name="그림 5" descr="텍스트, 스크린샷, 소프트웨어, 폰트이(가) 표시된 사진&#10;&#10;AI 생성 콘텐츠는 정확하지 않을 수 있습니다.">
            <a:extLst>
              <a:ext uri="{FF2B5EF4-FFF2-40B4-BE49-F238E27FC236}">
                <a16:creationId xmlns:a16="http://schemas.microsoft.com/office/drawing/2014/main" id="{278DB9E8-8FF4-0C7D-D71B-E3BAC78787FB}"/>
              </a:ext>
            </a:extLst>
          </p:cNvPr>
          <p:cNvPicPr>
            <a:picLocks noChangeAspect="1"/>
          </p:cNvPicPr>
          <p:nvPr/>
        </p:nvPicPr>
        <p:blipFill>
          <a:blip r:embed="rId4"/>
          <a:stretch>
            <a:fillRect/>
          </a:stretch>
        </p:blipFill>
        <p:spPr>
          <a:xfrm>
            <a:off x="450849" y="979050"/>
            <a:ext cx="7252569" cy="4899859"/>
          </a:xfrm>
          <a:prstGeom prst="rect">
            <a:avLst/>
          </a:prstGeom>
        </p:spPr>
      </p:pic>
    </p:spTree>
    <p:extLst>
      <p:ext uri="{BB962C8B-B14F-4D97-AF65-F5344CB8AC3E}">
        <p14:creationId xmlns:p14="http://schemas.microsoft.com/office/powerpoint/2010/main" val="3593443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35A3D-BA81-4DEB-0597-572E9BE89250}"/>
            </a:ext>
          </a:extLst>
        </p:cNvPr>
        <p:cNvGrpSpPr/>
        <p:nvPr/>
      </p:nvGrpSpPr>
      <p:grpSpPr>
        <a:xfrm>
          <a:off x="0" y="0"/>
          <a:ext cx="0" cy="0"/>
          <a:chOff x="0" y="0"/>
          <a:chExt cx="0" cy="0"/>
        </a:xfrm>
      </p:grpSpPr>
      <p:pic>
        <p:nvPicPr>
          <p:cNvPr id="3" name="Picture 3" descr="흰색 배경의 파란색 추상 수채화 무늬">
            <a:extLst>
              <a:ext uri="{FF2B5EF4-FFF2-40B4-BE49-F238E27FC236}">
                <a16:creationId xmlns:a16="http://schemas.microsoft.com/office/drawing/2014/main" id="{ACE3F686-83EC-9699-B67B-C8A8A1E3FF6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0" y="10"/>
            <a:ext cx="12191979" cy="6857990"/>
          </a:xfrm>
          <a:prstGeom prst="rect">
            <a:avLst/>
          </a:prstGeom>
          <a:effectLst>
            <a:outerShdw blurRad="50800" dist="50800" dir="5400000" algn="ctr" rotWithShape="0">
              <a:srgbClr val="000000"/>
            </a:outerShdw>
          </a:effectLst>
        </p:spPr>
      </p:pic>
      <p:sp>
        <p:nvSpPr>
          <p:cNvPr id="2" name="제목 1">
            <a:extLst>
              <a:ext uri="{FF2B5EF4-FFF2-40B4-BE49-F238E27FC236}">
                <a16:creationId xmlns:a16="http://schemas.microsoft.com/office/drawing/2014/main" id="{7AED1CE9-DBA2-0F13-E370-6636519ABA8C}"/>
              </a:ext>
            </a:extLst>
          </p:cNvPr>
          <p:cNvSpPr>
            <a:spLocks noGrp="1"/>
          </p:cNvSpPr>
          <p:nvPr>
            <p:ph type="title"/>
          </p:nvPr>
        </p:nvSpPr>
        <p:spPr>
          <a:xfrm>
            <a:off x="8229598" y="979051"/>
            <a:ext cx="3301408" cy="1282886"/>
          </a:xfrm>
        </p:spPr>
        <p:txBody>
          <a:bodyPr vert="horz" lIns="91440" tIns="45720" rIns="91440" bIns="45720" rtlCol="0" anchor="b">
            <a:normAutofit/>
          </a:bodyPr>
          <a:lstStyle/>
          <a:p>
            <a:pPr>
              <a:lnSpc>
                <a:spcPct val="100000"/>
              </a:lnSpc>
            </a:pPr>
            <a:r>
              <a:rPr kumimoji="1" lang="ko-KR" altLang="en-US" sz="3600" dirty="0">
                <a:solidFill>
                  <a:schemeClr val="bg1"/>
                </a:solidFill>
              </a:rPr>
              <a:t>두 번째 데이터 테스트 결과</a:t>
            </a:r>
          </a:p>
        </p:txBody>
      </p:sp>
      <p:sp>
        <p:nvSpPr>
          <p:cNvPr id="9" name="TextBox 8">
            <a:extLst>
              <a:ext uri="{FF2B5EF4-FFF2-40B4-BE49-F238E27FC236}">
                <a16:creationId xmlns:a16="http://schemas.microsoft.com/office/drawing/2014/main" id="{89E40E15-6E65-B18B-3326-B518CEEFBE66}"/>
              </a:ext>
            </a:extLst>
          </p:cNvPr>
          <p:cNvSpPr txBox="1"/>
          <p:nvPr/>
        </p:nvSpPr>
        <p:spPr>
          <a:xfrm>
            <a:off x="8229599" y="2922624"/>
            <a:ext cx="3301409" cy="2956321"/>
          </a:xfrm>
          <a:prstGeom prst="rect">
            <a:avLst/>
          </a:prstGeom>
        </p:spPr>
        <p:txBody>
          <a:bodyPr vert="horz" lIns="91440" tIns="45720" rIns="91440" bIns="45720" rtlCol="0" anchor="t">
            <a:normAutofit/>
          </a:bodyPr>
          <a:lstStyle/>
          <a:p>
            <a:pPr latinLnBrk="0">
              <a:lnSpc>
                <a:spcPct val="120000"/>
              </a:lnSpc>
              <a:spcAft>
                <a:spcPts val="600"/>
              </a:spcAft>
              <a:buSzPct val="87000"/>
              <a:buFont typeface="Arial" panose="020B0604020202020204" pitchFamily="34" charset="0"/>
              <a:buChar char="•"/>
            </a:pPr>
            <a:endParaRPr lang="en-US" altLang="ko-KR" dirty="0"/>
          </a:p>
          <a:p>
            <a:pPr latinLnBrk="0">
              <a:lnSpc>
                <a:spcPct val="120000"/>
              </a:lnSpc>
              <a:spcAft>
                <a:spcPts val="600"/>
              </a:spcAft>
              <a:buSzPct val="87000"/>
              <a:buFont typeface="Arial" panose="020B0604020202020204" pitchFamily="34" charset="0"/>
              <a:buChar char="•"/>
            </a:pPr>
            <a:endParaRPr lang="en-US" altLang="ko-KR" dirty="0"/>
          </a:p>
        </p:txBody>
      </p:sp>
      <p:sp>
        <p:nvSpPr>
          <p:cNvPr id="5" name="TextBox 4">
            <a:extLst>
              <a:ext uri="{FF2B5EF4-FFF2-40B4-BE49-F238E27FC236}">
                <a16:creationId xmlns:a16="http://schemas.microsoft.com/office/drawing/2014/main" id="{15A7E355-B351-1CAC-7A86-9FDB25904E82}"/>
              </a:ext>
            </a:extLst>
          </p:cNvPr>
          <p:cNvSpPr txBox="1"/>
          <p:nvPr/>
        </p:nvSpPr>
        <p:spPr>
          <a:xfrm>
            <a:off x="8229598" y="2922623"/>
            <a:ext cx="3530010" cy="369332"/>
          </a:xfrm>
          <a:prstGeom prst="rect">
            <a:avLst/>
          </a:prstGeom>
          <a:noFill/>
        </p:spPr>
        <p:txBody>
          <a:bodyPr wrap="square" rtlCol="0">
            <a:spAutoFit/>
          </a:bodyPr>
          <a:lstStyle/>
          <a:p>
            <a:r>
              <a:rPr kumimoji="1" lang="ko-KR" altLang="en-US" dirty="0">
                <a:solidFill>
                  <a:schemeClr val="bg1"/>
                </a:solidFill>
              </a:rPr>
              <a:t>실제 </a:t>
            </a:r>
            <a:r>
              <a:rPr kumimoji="1" lang="ko-KR" altLang="en-US" dirty="0" err="1">
                <a:solidFill>
                  <a:schemeClr val="bg1"/>
                </a:solidFill>
              </a:rPr>
              <a:t>소프트맥스</a:t>
            </a:r>
            <a:r>
              <a:rPr kumimoji="1" lang="ko-KR" altLang="en-US" dirty="0">
                <a:solidFill>
                  <a:schemeClr val="bg1"/>
                </a:solidFill>
              </a:rPr>
              <a:t> 결과 값의 그래프</a:t>
            </a:r>
          </a:p>
        </p:txBody>
      </p:sp>
      <p:pic>
        <p:nvPicPr>
          <p:cNvPr id="4" name="그림 3" descr="라인, 스크린샷, 그래프이(가) 표시된 사진&#10;&#10;AI 생성 콘텐츠는 정확하지 않을 수 있습니다.">
            <a:extLst>
              <a:ext uri="{FF2B5EF4-FFF2-40B4-BE49-F238E27FC236}">
                <a16:creationId xmlns:a16="http://schemas.microsoft.com/office/drawing/2014/main" id="{C433E800-1C97-50B4-B831-1B30CE26A19F}"/>
              </a:ext>
            </a:extLst>
          </p:cNvPr>
          <p:cNvPicPr>
            <a:picLocks noChangeAspect="1"/>
          </p:cNvPicPr>
          <p:nvPr/>
        </p:nvPicPr>
        <p:blipFill>
          <a:blip r:embed="rId4"/>
          <a:stretch>
            <a:fillRect/>
          </a:stretch>
        </p:blipFill>
        <p:spPr>
          <a:xfrm>
            <a:off x="114300" y="750632"/>
            <a:ext cx="8000998" cy="4713313"/>
          </a:xfrm>
          <a:prstGeom prst="rect">
            <a:avLst/>
          </a:prstGeom>
        </p:spPr>
      </p:pic>
    </p:spTree>
    <p:extLst>
      <p:ext uri="{BB962C8B-B14F-4D97-AF65-F5344CB8AC3E}">
        <p14:creationId xmlns:p14="http://schemas.microsoft.com/office/powerpoint/2010/main" val="1945672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604300-6EE7-89A2-A842-8AF48D49FA6F}"/>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351D9CC-C824-3D66-AE17-F1CA8DBC0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7B1B39C5-202D-2B8C-C204-5765E61F58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A59B3907-462F-EA5F-80E6-50949AC6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BD3ABD3C-0D83-7765-BE63-B7F43A0D2230}"/>
              </a:ext>
            </a:extLst>
          </p:cNvPr>
          <p:cNvSpPr>
            <a:spLocks noGrp="1"/>
          </p:cNvSpPr>
          <p:nvPr>
            <p:ph type="ctrTitle"/>
          </p:nvPr>
        </p:nvSpPr>
        <p:spPr>
          <a:xfrm>
            <a:off x="429768" y="1719073"/>
            <a:ext cx="10689336" cy="3913087"/>
          </a:xfrm>
        </p:spPr>
        <p:txBody>
          <a:bodyPr anchor="b">
            <a:normAutofit/>
          </a:bodyPr>
          <a:lstStyle/>
          <a:p>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699067AA-9C39-A21E-1BB9-134570E1A8D0}"/>
              </a:ext>
            </a:extLst>
          </p:cNvPr>
          <p:cNvSpPr>
            <a:spLocks noGrp="1"/>
          </p:cNvSpPr>
          <p:nvPr>
            <p:ph type="subTitle" idx="1"/>
          </p:nvPr>
        </p:nvSpPr>
        <p:spPr>
          <a:xfrm>
            <a:off x="429768" y="659052"/>
            <a:ext cx="1047159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이미지 예시</a:t>
            </a:r>
          </a:p>
        </p:txBody>
      </p:sp>
      <p:cxnSp>
        <p:nvCxnSpPr>
          <p:cNvPr id="40" name="Straight Connector 39">
            <a:extLst>
              <a:ext uri="{FF2B5EF4-FFF2-40B4-BE49-F238E27FC236}">
                <a16:creationId xmlns:a16="http://schemas.microsoft.com/office/drawing/2014/main" id="{57CA0271-ADCA-BF71-B618-E4F09AA821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descr="인간의 얼굴, 사람, 미소, 야외이(가) 표시된 사진&#10;&#10;AI가 생성한 콘텐츠는 부정확할 수 있습니다.">
            <a:extLst>
              <a:ext uri="{FF2B5EF4-FFF2-40B4-BE49-F238E27FC236}">
                <a16:creationId xmlns:a16="http://schemas.microsoft.com/office/drawing/2014/main" id="{24BD7CD5-FE06-B6C7-D242-F8E6F984740E}"/>
              </a:ext>
            </a:extLst>
          </p:cNvPr>
          <p:cNvPicPr>
            <a:picLocks noChangeAspect="1"/>
          </p:cNvPicPr>
          <p:nvPr/>
        </p:nvPicPr>
        <p:blipFill>
          <a:blip r:embed="rId4"/>
          <a:stretch>
            <a:fillRect/>
          </a:stretch>
        </p:blipFill>
        <p:spPr>
          <a:xfrm>
            <a:off x="661554" y="1565604"/>
            <a:ext cx="4234872" cy="4234872"/>
          </a:xfrm>
          <a:prstGeom prst="rect">
            <a:avLst/>
          </a:prstGeom>
        </p:spPr>
      </p:pic>
      <p:pic>
        <p:nvPicPr>
          <p:cNvPr id="7" name="그림 6" descr="인간의 얼굴, 사람, 피부, 유아이(가) 표시된 사진&#10;&#10;AI가 생성한 콘텐츠는 부정확할 수 있습니다.">
            <a:extLst>
              <a:ext uri="{FF2B5EF4-FFF2-40B4-BE49-F238E27FC236}">
                <a16:creationId xmlns:a16="http://schemas.microsoft.com/office/drawing/2014/main" id="{7D2BA60A-E3AB-F752-FBBC-3DA6985B98F6}"/>
              </a:ext>
            </a:extLst>
          </p:cNvPr>
          <p:cNvPicPr>
            <a:picLocks noChangeAspect="1"/>
          </p:cNvPicPr>
          <p:nvPr/>
        </p:nvPicPr>
        <p:blipFill>
          <a:blip r:embed="rId5"/>
          <a:stretch>
            <a:fillRect/>
          </a:stretch>
        </p:blipFill>
        <p:spPr>
          <a:xfrm>
            <a:off x="6666491" y="1565604"/>
            <a:ext cx="4234872" cy="4234872"/>
          </a:xfrm>
          <a:prstGeom prst="rect">
            <a:avLst/>
          </a:prstGeom>
        </p:spPr>
      </p:pic>
    </p:spTree>
    <p:extLst>
      <p:ext uri="{BB962C8B-B14F-4D97-AF65-F5344CB8AC3E}">
        <p14:creationId xmlns:p14="http://schemas.microsoft.com/office/powerpoint/2010/main" val="278990034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B7963D-8ABB-3615-F131-279A30588A79}"/>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3009EAE-B069-9C6D-17DA-018B3B24E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835C5835-0FA8-38F1-66A1-D9462D70D46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ABE84266-1B75-9E48-614B-7062E80EC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71E67576-AB1E-3AD0-8B1F-2CC575018CC4}"/>
              </a:ext>
            </a:extLst>
          </p:cNvPr>
          <p:cNvSpPr>
            <a:spLocks noGrp="1"/>
          </p:cNvSpPr>
          <p:nvPr>
            <p:ph type="ctrTitle"/>
          </p:nvPr>
        </p:nvSpPr>
        <p:spPr>
          <a:xfrm>
            <a:off x="704088" y="2244909"/>
            <a:ext cx="10197275" cy="3954040"/>
          </a:xfrm>
        </p:spPr>
        <p:txBody>
          <a:bodyPr anchor="b">
            <a:normAutofit/>
          </a:bodyPr>
          <a:lstStyle/>
          <a:p>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받은 이미지를 </a:t>
            </a:r>
            <a:r>
              <a:rPr kumimoji="1" lang="en-US" altLang="ko-KR" sz="1800" dirty="0" err="1">
                <a:solidFill>
                  <a:srgbClr val="FFFFFF"/>
                </a:solidFill>
                <a:sym typeface="Wingdings" pitchFamily="2" charset="2"/>
              </a:rPr>
              <a:t>openCV</a:t>
            </a:r>
            <a:r>
              <a:rPr kumimoji="1" lang="ko-KR" altLang="en-US" sz="1800" dirty="0" err="1">
                <a:solidFill>
                  <a:srgbClr val="FFFFFF"/>
                </a:solidFill>
                <a:sym typeface="Wingdings" pitchFamily="2" charset="2"/>
              </a:rPr>
              <a:t>를</a:t>
            </a:r>
            <a:r>
              <a:rPr kumimoji="1" lang="ko-KR" altLang="en-US" sz="1800" dirty="0">
                <a:solidFill>
                  <a:srgbClr val="FFFFFF"/>
                </a:solidFill>
                <a:sym typeface="Wingdings" pitchFamily="2" charset="2"/>
              </a:rPr>
              <a:t> 통해 얼굴을 탐지한다</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a:t>
            </a: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07A12842-60C1-23B5-5D66-CC8756AC0EEA}"/>
              </a:ext>
            </a:extLst>
          </p:cNvPr>
          <p:cNvSpPr>
            <a:spLocks noGrp="1"/>
          </p:cNvSpPr>
          <p:nvPr>
            <p:ph type="subTitle" idx="1"/>
          </p:nvPr>
        </p:nvSpPr>
        <p:spPr>
          <a:xfrm>
            <a:off x="704088" y="659052"/>
            <a:ext cx="10197275" cy="670945"/>
          </a:xfrm>
        </p:spPr>
        <p:txBody>
          <a:bodyPr anchor="t">
            <a:normAutofit/>
          </a:bodyPr>
          <a:lstStyle/>
          <a:p>
            <a:r>
              <a:rPr kumimoji="1" lang="ko-KR" altLang="en-US" dirty="0">
                <a:solidFill>
                  <a:srgbClr val="FFFFFF"/>
                </a:solidFill>
              </a:rPr>
              <a:t>앱 </a:t>
            </a:r>
            <a:r>
              <a:rPr kumimoji="1" lang="en-US" altLang="ko-KR" dirty="0">
                <a:solidFill>
                  <a:srgbClr val="FFFFFF"/>
                </a:solidFill>
              </a:rPr>
              <a:t>/</a:t>
            </a:r>
            <a:r>
              <a:rPr kumimoji="1" lang="ko-KR" altLang="en-US" dirty="0">
                <a:solidFill>
                  <a:srgbClr val="FFFFFF"/>
                </a:solidFill>
              </a:rPr>
              <a:t> 웹에 들어갈 파일</a:t>
            </a:r>
            <a:r>
              <a:rPr kumimoji="1" lang="en-US" altLang="ko-KR" dirty="0">
                <a:solidFill>
                  <a:srgbClr val="FFFFFF"/>
                </a:solidFill>
              </a:rPr>
              <a:t>(</a:t>
            </a:r>
            <a:r>
              <a:rPr kumimoji="1" lang="ko-KR" altLang="en-US" dirty="0">
                <a:solidFill>
                  <a:srgbClr val="FFFFFF"/>
                </a:solidFill>
              </a:rPr>
              <a:t>코드</a:t>
            </a:r>
            <a:r>
              <a:rPr kumimoji="1" lang="en-US" altLang="ko-KR" dirty="0">
                <a:solidFill>
                  <a:srgbClr val="FFFFFF"/>
                </a:solidFill>
              </a:rPr>
              <a:t>).</a:t>
            </a:r>
            <a:r>
              <a:rPr kumimoji="1" lang="en-US" altLang="ko-KR" dirty="0" err="1">
                <a:solidFill>
                  <a:srgbClr val="FFFFFF"/>
                </a:solidFill>
              </a:rPr>
              <a:t>py</a:t>
            </a:r>
            <a:r>
              <a:rPr kumimoji="1" lang="ko-KR" altLang="en-US" dirty="0">
                <a:solidFill>
                  <a:srgbClr val="FFFFFF"/>
                </a:solidFill>
              </a:rPr>
              <a:t> </a:t>
            </a:r>
          </a:p>
        </p:txBody>
      </p:sp>
      <p:cxnSp>
        <p:nvCxnSpPr>
          <p:cNvPr id="40" name="Straight Connector 39">
            <a:extLst>
              <a:ext uri="{FF2B5EF4-FFF2-40B4-BE49-F238E27FC236}">
                <a16:creationId xmlns:a16="http://schemas.microsoft.com/office/drawing/2014/main" id="{59D6A0AB-A6F8-1B83-25E7-825D12D171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7" name="그림 6" descr="텍스트, 스크린샷, 폰트이(가) 표시된 사진&#10;&#10;AI가 생성한 콘텐츠는 부정확할 수 있습니다.">
            <a:extLst>
              <a:ext uri="{FF2B5EF4-FFF2-40B4-BE49-F238E27FC236}">
                <a16:creationId xmlns:a16="http://schemas.microsoft.com/office/drawing/2014/main" id="{A205ACE5-7C67-CB95-1BF3-A7A2F92E3ADA}"/>
              </a:ext>
            </a:extLst>
          </p:cNvPr>
          <p:cNvPicPr>
            <a:picLocks noChangeAspect="1"/>
          </p:cNvPicPr>
          <p:nvPr/>
        </p:nvPicPr>
        <p:blipFill>
          <a:blip r:embed="rId4"/>
          <a:stretch>
            <a:fillRect/>
          </a:stretch>
        </p:blipFill>
        <p:spPr>
          <a:xfrm>
            <a:off x="533399" y="1761666"/>
            <a:ext cx="8933329" cy="3083758"/>
          </a:xfrm>
          <a:prstGeom prst="rect">
            <a:avLst/>
          </a:prstGeom>
        </p:spPr>
      </p:pic>
    </p:spTree>
    <p:extLst>
      <p:ext uri="{BB962C8B-B14F-4D97-AF65-F5344CB8AC3E}">
        <p14:creationId xmlns:p14="http://schemas.microsoft.com/office/powerpoint/2010/main" val="91520223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8C90D8-CAA8-28E2-3233-4CF3EA8F3EE8}"/>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740819A-A86F-1558-415B-FBCABC61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E0D34D5B-03CB-4807-6DF3-AB6FB870990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9B4A33D8-4AA5-FEFC-83E6-FC5456CC1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EB63842C-B529-2A39-2AC2-583E999C0A08}"/>
              </a:ext>
            </a:extLst>
          </p:cNvPr>
          <p:cNvSpPr>
            <a:spLocks noGrp="1"/>
          </p:cNvSpPr>
          <p:nvPr>
            <p:ph type="ctrTitle"/>
          </p:nvPr>
        </p:nvSpPr>
        <p:spPr>
          <a:xfrm>
            <a:off x="704088" y="2244909"/>
            <a:ext cx="10197275" cy="3954040"/>
          </a:xfrm>
        </p:spPr>
        <p:txBody>
          <a:bodyPr anchor="b">
            <a:normAutofit/>
          </a:bodyPr>
          <a:lstStyle/>
          <a:p>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모델에 적합한 이미지 규격을 위해 </a:t>
            </a:r>
            <a:r>
              <a:rPr kumimoji="1" lang="ko-KR" altLang="en-US" sz="1800" dirty="0" err="1">
                <a:solidFill>
                  <a:srgbClr val="FFFFFF"/>
                </a:solidFill>
                <a:sym typeface="Wingdings" pitchFamily="2" charset="2"/>
              </a:rPr>
              <a:t>전처리</a:t>
            </a:r>
            <a:r>
              <a:rPr kumimoji="1" lang="ko-KR" altLang="en-US" sz="1800" dirty="0">
                <a:solidFill>
                  <a:srgbClr val="FFFFFF"/>
                </a:solidFill>
                <a:sym typeface="Wingdings" pitchFamily="2" charset="2"/>
              </a:rPr>
              <a:t> 진행한다</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정규화 및 </a:t>
            </a:r>
            <a:r>
              <a:rPr kumimoji="1" lang="en-US" altLang="ko-KR" sz="1800" dirty="0">
                <a:solidFill>
                  <a:srgbClr val="FFFFFF"/>
                </a:solidFill>
                <a:sym typeface="Wingdings" pitchFamily="2" charset="2"/>
              </a:rPr>
              <a:t>224</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x 224</a:t>
            </a:r>
            <a:r>
              <a:rPr kumimoji="1" lang="ko-KR" altLang="en-US" sz="1800" dirty="0">
                <a:solidFill>
                  <a:srgbClr val="FFFFFF"/>
                </a:solidFill>
                <a:sym typeface="Wingdings" pitchFamily="2" charset="2"/>
              </a:rPr>
              <a:t> 픽셀</a:t>
            </a: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89BFB30D-4951-3491-A56B-4974E542C0B3}"/>
              </a:ext>
            </a:extLst>
          </p:cNvPr>
          <p:cNvSpPr>
            <a:spLocks noGrp="1"/>
          </p:cNvSpPr>
          <p:nvPr>
            <p:ph type="subTitle" idx="1"/>
          </p:nvPr>
        </p:nvSpPr>
        <p:spPr>
          <a:xfrm>
            <a:off x="704088" y="659052"/>
            <a:ext cx="10197275" cy="670945"/>
          </a:xfrm>
        </p:spPr>
        <p:txBody>
          <a:bodyPr anchor="t">
            <a:normAutofit/>
          </a:bodyPr>
          <a:lstStyle/>
          <a:p>
            <a:r>
              <a:rPr kumimoji="1" lang="ko-KR" altLang="en-US" dirty="0">
                <a:solidFill>
                  <a:srgbClr val="FFFFFF"/>
                </a:solidFill>
              </a:rPr>
              <a:t>앱 </a:t>
            </a:r>
            <a:r>
              <a:rPr kumimoji="1" lang="en-US" altLang="ko-KR" dirty="0">
                <a:solidFill>
                  <a:srgbClr val="FFFFFF"/>
                </a:solidFill>
              </a:rPr>
              <a:t>/</a:t>
            </a:r>
            <a:r>
              <a:rPr kumimoji="1" lang="ko-KR" altLang="en-US" dirty="0">
                <a:solidFill>
                  <a:srgbClr val="FFFFFF"/>
                </a:solidFill>
              </a:rPr>
              <a:t> 웹에 들어갈 파일</a:t>
            </a:r>
            <a:r>
              <a:rPr kumimoji="1" lang="en-US" altLang="ko-KR" dirty="0">
                <a:solidFill>
                  <a:srgbClr val="FFFFFF"/>
                </a:solidFill>
              </a:rPr>
              <a:t>(</a:t>
            </a:r>
            <a:r>
              <a:rPr kumimoji="1" lang="ko-KR" altLang="en-US" dirty="0">
                <a:solidFill>
                  <a:srgbClr val="FFFFFF"/>
                </a:solidFill>
              </a:rPr>
              <a:t>코드</a:t>
            </a:r>
            <a:r>
              <a:rPr kumimoji="1" lang="en-US" altLang="ko-KR" dirty="0">
                <a:solidFill>
                  <a:srgbClr val="FFFFFF"/>
                </a:solidFill>
              </a:rPr>
              <a:t>).</a:t>
            </a:r>
            <a:r>
              <a:rPr kumimoji="1" lang="en-US" altLang="ko-KR" dirty="0" err="1">
                <a:solidFill>
                  <a:srgbClr val="FFFFFF"/>
                </a:solidFill>
              </a:rPr>
              <a:t>py</a:t>
            </a:r>
            <a:r>
              <a:rPr kumimoji="1" lang="ko-KR" altLang="en-US" dirty="0">
                <a:solidFill>
                  <a:srgbClr val="FFFFFF"/>
                </a:solidFill>
              </a:rPr>
              <a:t> </a:t>
            </a:r>
          </a:p>
        </p:txBody>
      </p:sp>
      <p:cxnSp>
        <p:nvCxnSpPr>
          <p:cNvPr id="40" name="Straight Connector 39">
            <a:extLst>
              <a:ext uri="{FF2B5EF4-FFF2-40B4-BE49-F238E27FC236}">
                <a16:creationId xmlns:a16="http://schemas.microsoft.com/office/drawing/2014/main" id="{12028625-7A4C-04A6-7099-2D8D80A3EB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descr="텍스트, 스크린샷, 폰트이(가) 표시된 사진&#10;&#10;AI가 생성한 콘텐츠는 부정확할 수 있습니다.">
            <a:extLst>
              <a:ext uri="{FF2B5EF4-FFF2-40B4-BE49-F238E27FC236}">
                <a16:creationId xmlns:a16="http://schemas.microsoft.com/office/drawing/2014/main" id="{28C25348-F534-5E6C-05CD-FA56ADED19F2}"/>
              </a:ext>
            </a:extLst>
          </p:cNvPr>
          <p:cNvPicPr>
            <a:picLocks noChangeAspect="1"/>
          </p:cNvPicPr>
          <p:nvPr/>
        </p:nvPicPr>
        <p:blipFill>
          <a:blip r:embed="rId4"/>
          <a:stretch>
            <a:fillRect/>
          </a:stretch>
        </p:blipFill>
        <p:spPr>
          <a:xfrm>
            <a:off x="533400" y="1732054"/>
            <a:ext cx="10197274" cy="2774471"/>
          </a:xfrm>
          <a:prstGeom prst="rect">
            <a:avLst/>
          </a:prstGeom>
        </p:spPr>
      </p:pic>
    </p:spTree>
    <p:extLst>
      <p:ext uri="{BB962C8B-B14F-4D97-AF65-F5344CB8AC3E}">
        <p14:creationId xmlns:p14="http://schemas.microsoft.com/office/powerpoint/2010/main" val="2053871760"/>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5855C6-99CD-23D9-D384-3ACEFE9AC2A6}"/>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7748827-AB02-B2E7-B3C3-65E0AE417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5CC05CB5-71D0-F154-54EE-1FAB9D5D041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CE917724-6AB9-0B64-E4CC-608DBCBD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E734EBA8-CB28-A098-32F7-CBE62973FF65}"/>
              </a:ext>
            </a:extLst>
          </p:cNvPr>
          <p:cNvSpPr>
            <a:spLocks noGrp="1"/>
          </p:cNvSpPr>
          <p:nvPr>
            <p:ph type="ctrTitle"/>
          </p:nvPr>
        </p:nvSpPr>
        <p:spPr>
          <a:xfrm>
            <a:off x="7996518" y="2244909"/>
            <a:ext cx="3998258" cy="3954040"/>
          </a:xfrm>
        </p:spPr>
        <p:txBody>
          <a:bodyPr anchor="b">
            <a:normAutofit/>
          </a:bodyPr>
          <a:lstStyle/>
          <a:p>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사전 학습한 모델 파일을 통해 예측을 생성한다</a:t>
            </a: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2050C1D4-3878-960E-585C-E42CE99F2E39}"/>
              </a:ext>
            </a:extLst>
          </p:cNvPr>
          <p:cNvSpPr>
            <a:spLocks noGrp="1"/>
          </p:cNvSpPr>
          <p:nvPr>
            <p:ph type="subTitle" idx="1"/>
          </p:nvPr>
        </p:nvSpPr>
        <p:spPr>
          <a:xfrm>
            <a:off x="704088" y="659052"/>
            <a:ext cx="10197275" cy="670945"/>
          </a:xfrm>
        </p:spPr>
        <p:txBody>
          <a:bodyPr anchor="t">
            <a:normAutofit/>
          </a:bodyPr>
          <a:lstStyle/>
          <a:p>
            <a:r>
              <a:rPr kumimoji="1" lang="ko-KR" altLang="en-US" dirty="0">
                <a:solidFill>
                  <a:srgbClr val="FFFFFF"/>
                </a:solidFill>
              </a:rPr>
              <a:t>앱 </a:t>
            </a:r>
            <a:r>
              <a:rPr kumimoji="1" lang="en-US" altLang="ko-KR" dirty="0">
                <a:solidFill>
                  <a:srgbClr val="FFFFFF"/>
                </a:solidFill>
              </a:rPr>
              <a:t>/</a:t>
            </a:r>
            <a:r>
              <a:rPr kumimoji="1" lang="ko-KR" altLang="en-US" dirty="0">
                <a:solidFill>
                  <a:srgbClr val="FFFFFF"/>
                </a:solidFill>
              </a:rPr>
              <a:t> 웹에 들어갈 파일</a:t>
            </a:r>
            <a:r>
              <a:rPr kumimoji="1" lang="en-US" altLang="ko-KR" dirty="0">
                <a:solidFill>
                  <a:srgbClr val="FFFFFF"/>
                </a:solidFill>
              </a:rPr>
              <a:t>(</a:t>
            </a:r>
            <a:r>
              <a:rPr kumimoji="1" lang="ko-KR" altLang="en-US" dirty="0">
                <a:solidFill>
                  <a:srgbClr val="FFFFFF"/>
                </a:solidFill>
              </a:rPr>
              <a:t>코드</a:t>
            </a:r>
            <a:r>
              <a:rPr kumimoji="1" lang="en-US" altLang="ko-KR" dirty="0">
                <a:solidFill>
                  <a:srgbClr val="FFFFFF"/>
                </a:solidFill>
              </a:rPr>
              <a:t>).</a:t>
            </a:r>
            <a:r>
              <a:rPr kumimoji="1" lang="en-US" altLang="ko-KR" dirty="0" err="1">
                <a:solidFill>
                  <a:srgbClr val="FFFFFF"/>
                </a:solidFill>
              </a:rPr>
              <a:t>py</a:t>
            </a:r>
            <a:r>
              <a:rPr kumimoji="1" lang="ko-KR" altLang="en-US" dirty="0">
                <a:solidFill>
                  <a:srgbClr val="FFFFFF"/>
                </a:solidFill>
              </a:rPr>
              <a:t> </a:t>
            </a:r>
          </a:p>
          <a:p>
            <a:endParaRPr kumimoji="1" lang="ko-KR" altLang="en-US" dirty="0">
              <a:solidFill>
                <a:srgbClr val="FFFFFF"/>
              </a:solidFill>
            </a:endParaRPr>
          </a:p>
        </p:txBody>
      </p:sp>
      <p:cxnSp>
        <p:nvCxnSpPr>
          <p:cNvPr id="40" name="Straight Connector 39">
            <a:extLst>
              <a:ext uri="{FF2B5EF4-FFF2-40B4-BE49-F238E27FC236}">
                <a16:creationId xmlns:a16="http://schemas.microsoft.com/office/drawing/2014/main" id="{0BAFA679-66D7-D8EB-11CB-A80C469851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descr="텍스트, 스크린샷, 소프트웨어, 폰트이(가) 표시된 사진&#10;&#10;AI가 생성한 콘텐츠는 부정확할 수 있습니다.">
            <a:extLst>
              <a:ext uri="{FF2B5EF4-FFF2-40B4-BE49-F238E27FC236}">
                <a16:creationId xmlns:a16="http://schemas.microsoft.com/office/drawing/2014/main" id="{F6BCBF52-F828-3C4A-0F56-8534F2B72447}"/>
              </a:ext>
            </a:extLst>
          </p:cNvPr>
          <p:cNvPicPr>
            <a:picLocks noChangeAspect="1"/>
          </p:cNvPicPr>
          <p:nvPr/>
        </p:nvPicPr>
        <p:blipFill>
          <a:blip r:embed="rId4"/>
          <a:stretch>
            <a:fillRect/>
          </a:stretch>
        </p:blipFill>
        <p:spPr>
          <a:xfrm>
            <a:off x="395127" y="1448270"/>
            <a:ext cx="7391216" cy="5275260"/>
          </a:xfrm>
          <a:prstGeom prst="rect">
            <a:avLst/>
          </a:prstGeom>
        </p:spPr>
      </p:pic>
    </p:spTree>
    <p:extLst>
      <p:ext uri="{BB962C8B-B14F-4D97-AF65-F5344CB8AC3E}">
        <p14:creationId xmlns:p14="http://schemas.microsoft.com/office/powerpoint/2010/main" val="129753303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3CDB7F-41CC-AFAB-8D74-2828B6C56CFB}"/>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B58FDC4-7FF7-ED5E-B5AD-AA0FBA090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D8102448-F5FE-DD31-9A1A-7FC72DA8950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1" y="19186"/>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B54EE09A-0C1E-44BA-73C1-FCC58AED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91E07660-085F-C062-B386-7E6CA523316B}"/>
              </a:ext>
            </a:extLst>
          </p:cNvPr>
          <p:cNvSpPr>
            <a:spLocks noGrp="1"/>
          </p:cNvSpPr>
          <p:nvPr>
            <p:ph type="ctrTitle"/>
          </p:nvPr>
        </p:nvSpPr>
        <p:spPr>
          <a:xfrm>
            <a:off x="704088" y="2244909"/>
            <a:ext cx="10197275" cy="3954040"/>
          </a:xfrm>
        </p:spPr>
        <p:txBody>
          <a:bodyPr anchor="b">
            <a:normAutofit/>
          </a:bodyPr>
          <a:lstStyle/>
          <a:p>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53965866-12A3-DC07-4CFD-750E8222F3B4}"/>
              </a:ext>
            </a:extLst>
          </p:cNvPr>
          <p:cNvSpPr>
            <a:spLocks noGrp="1"/>
          </p:cNvSpPr>
          <p:nvPr>
            <p:ph type="subTitle" idx="1"/>
          </p:nvPr>
        </p:nvSpPr>
        <p:spPr>
          <a:xfrm>
            <a:off x="704088" y="659052"/>
            <a:ext cx="10197275" cy="670945"/>
          </a:xfrm>
        </p:spPr>
        <p:txBody>
          <a:bodyPr anchor="t">
            <a:normAutofit/>
          </a:bodyPr>
          <a:lstStyle/>
          <a:p>
            <a:r>
              <a:rPr kumimoji="1" lang="ko-KR" altLang="en-US" dirty="0">
                <a:solidFill>
                  <a:srgbClr val="FFFFFF"/>
                </a:solidFill>
              </a:rPr>
              <a:t>출력</a:t>
            </a:r>
            <a:r>
              <a:rPr kumimoji="1" lang="en-US" altLang="ko-KR" dirty="0">
                <a:solidFill>
                  <a:srgbClr val="FFFFFF"/>
                </a:solidFill>
              </a:rPr>
              <a:t>1</a:t>
            </a:r>
            <a:endParaRPr kumimoji="1" lang="ko-KR" altLang="en-US" dirty="0">
              <a:solidFill>
                <a:srgbClr val="FFFFFF"/>
              </a:solidFill>
            </a:endParaRPr>
          </a:p>
        </p:txBody>
      </p:sp>
      <p:cxnSp>
        <p:nvCxnSpPr>
          <p:cNvPr id="40" name="Straight Connector 39">
            <a:extLst>
              <a:ext uri="{FF2B5EF4-FFF2-40B4-BE49-F238E27FC236}">
                <a16:creationId xmlns:a16="http://schemas.microsoft.com/office/drawing/2014/main" id="{ED89A484-ED72-0FCC-C15D-0211A6BB6E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descr="인간의 얼굴, 스크린샷, 텍스트, 의류이(가) 표시된 사진&#10;&#10;AI가 생성한 콘텐츠는 부정확할 수 있습니다.">
            <a:extLst>
              <a:ext uri="{FF2B5EF4-FFF2-40B4-BE49-F238E27FC236}">
                <a16:creationId xmlns:a16="http://schemas.microsoft.com/office/drawing/2014/main" id="{F5FDAA4B-FFA3-CBD3-9382-762A4EADDB54}"/>
              </a:ext>
            </a:extLst>
          </p:cNvPr>
          <p:cNvPicPr>
            <a:picLocks noChangeAspect="1"/>
          </p:cNvPicPr>
          <p:nvPr/>
        </p:nvPicPr>
        <p:blipFill>
          <a:blip r:embed="rId4"/>
          <a:stretch>
            <a:fillRect/>
          </a:stretch>
        </p:blipFill>
        <p:spPr>
          <a:xfrm>
            <a:off x="2885141" y="659051"/>
            <a:ext cx="8016221" cy="5918178"/>
          </a:xfrm>
          <a:prstGeom prst="rect">
            <a:avLst/>
          </a:prstGeom>
        </p:spPr>
      </p:pic>
    </p:spTree>
    <p:extLst>
      <p:ext uri="{BB962C8B-B14F-4D97-AF65-F5344CB8AC3E}">
        <p14:creationId xmlns:p14="http://schemas.microsoft.com/office/powerpoint/2010/main" val="426394398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43003E-E34F-F679-A96D-4B5896975825}"/>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F126C94-8C7E-5EF5-CCD5-23BE6DD5D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76F2DE92-DDA0-1000-97E7-F1448F05BE8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355576A0-42B1-F8C2-98E6-5D3BDA5DB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646AFC76-CA9E-1D9C-4CC3-806ACED799D0}"/>
              </a:ext>
            </a:extLst>
          </p:cNvPr>
          <p:cNvSpPr>
            <a:spLocks noGrp="1"/>
          </p:cNvSpPr>
          <p:nvPr>
            <p:ph type="ctrTitle"/>
          </p:nvPr>
        </p:nvSpPr>
        <p:spPr>
          <a:xfrm>
            <a:off x="704088" y="2244909"/>
            <a:ext cx="10197275" cy="3954040"/>
          </a:xfrm>
        </p:spPr>
        <p:txBody>
          <a:bodyPr anchor="b">
            <a:normAutofit/>
          </a:bodyPr>
          <a:lstStyle/>
          <a:p>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11FF2C88-A1D4-51B1-43B3-0D33072F9D81}"/>
              </a:ext>
            </a:extLst>
          </p:cNvPr>
          <p:cNvSpPr>
            <a:spLocks noGrp="1"/>
          </p:cNvSpPr>
          <p:nvPr>
            <p:ph type="subTitle" idx="1"/>
          </p:nvPr>
        </p:nvSpPr>
        <p:spPr>
          <a:xfrm>
            <a:off x="704088" y="659052"/>
            <a:ext cx="10197275" cy="670945"/>
          </a:xfrm>
        </p:spPr>
        <p:txBody>
          <a:bodyPr anchor="t">
            <a:normAutofit/>
          </a:bodyPr>
          <a:lstStyle/>
          <a:p>
            <a:r>
              <a:rPr kumimoji="1" lang="ko-KR" altLang="en-US" dirty="0">
                <a:solidFill>
                  <a:srgbClr val="FFFFFF"/>
                </a:solidFill>
              </a:rPr>
              <a:t>출력</a:t>
            </a:r>
            <a:r>
              <a:rPr kumimoji="1" lang="en-US" altLang="ko-KR" dirty="0">
                <a:solidFill>
                  <a:srgbClr val="FFFFFF"/>
                </a:solidFill>
              </a:rPr>
              <a:t>2</a:t>
            </a:r>
            <a:endParaRPr kumimoji="1" lang="ko-KR" altLang="en-US" dirty="0">
              <a:solidFill>
                <a:srgbClr val="FFFFFF"/>
              </a:solidFill>
            </a:endParaRPr>
          </a:p>
        </p:txBody>
      </p:sp>
      <p:cxnSp>
        <p:nvCxnSpPr>
          <p:cNvPr id="40" name="Straight Connector 39">
            <a:extLst>
              <a:ext uri="{FF2B5EF4-FFF2-40B4-BE49-F238E27FC236}">
                <a16:creationId xmlns:a16="http://schemas.microsoft.com/office/drawing/2014/main" id="{E64D85C4-0F02-923A-6B2E-63CD7FB6A1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descr="인간의 얼굴, 스크린샷, 텍스트, 멀티미디어 소프트웨어이(가) 표시된 사진&#10;&#10;AI가 생성한 콘텐츠는 부정확할 수 있습니다.">
            <a:extLst>
              <a:ext uri="{FF2B5EF4-FFF2-40B4-BE49-F238E27FC236}">
                <a16:creationId xmlns:a16="http://schemas.microsoft.com/office/drawing/2014/main" id="{18782F2E-5830-20FD-537A-C017AF6D5DB3}"/>
              </a:ext>
            </a:extLst>
          </p:cNvPr>
          <p:cNvPicPr>
            <a:picLocks noChangeAspect="1"/>
          </p:cNvPicPr>
          <p:nvPr/>
        </p:nvPicPr>
        <p:blipFill>
          <a:blip r:embed="rId4"/>
          <a:stretch>
            <a:fillRect/>
          </a:stretch>
        </p:blipFill>
        <p:spPr>
          <a:xfrm>
            <a:off x="2981153" y="1050081"/>
            <a:ext cx="8506759" cy="5535148"/>
          </a:xfrm>
          <a:prstGeom prst="rect">
            <a:avLst/>
          </a:prstGeom>
        </p:spPr>
      </p:pic>
    </p:spTree>
    <p:extLst>
      <p:ext uri="{BB962C8B-B14F-4D97-AF65-F5344CB8AC3E}">
        <p14:creationId xmlns:p14="http://schemas.microsoft.com/office/powerpoint/2010/main" val="33036117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6F2F12-200F-8FD2-2173-3219D6A9D7A2}"/>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A4F35D2-8BA2-7344-1BBC-BDC1BBBCF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7E3EAEBD-0BCC-E2B3-4422-56B7787015D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1" y="19186"/>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85F9A13F-37C7-A903-7B3C-552C1B1FF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16DDD17C-8173-2F44-90B4-403700D0F70F}"/>
              </a:ext>
            </a:extLst>
          </p:cNvPr>
          <p:cNvSpPr>
            <a:spLocks noGrp="1"/>
          </p:cNvSpPr>
          <p:nvPr>
            <p:ph type="ctrTitle"/>
          </p:nvPr>
        </p:nvSpPr>
        <p:spPr>
          <a:xfrm>
            <a:off x="704088" y="2244909"/>
            <a:ext cx="10197275" cy="3954040"/>
          </a:xfrm>
        </p:spPr>
        <p:txBody>
          <a:bodyPr anchor="b">
            <a:normAutofit/>
          </a:bodyPr>
          <a:lstStyle/>
          <a:p>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D0E95FFC-A6D2-E330-81E7-636D987C32F4}"/>
              </a:ext>
            </a:extLst>
          </p:cNvPr>
          <p:cNvSpPr>
            <a:spLocks noGrp="1"/>
          </p:cNvSpPr>
          <p:nvPr>
            <p:ph type="subTitle" idx="1"/>
          </p:nvPr>
        </p:nvSpPr>
        <p:spPr>
          <a:xfrm>
            <a:off x="704088" y="659052"/>
            <a:ext cx="10197275" cy="670945"/>
          </a:xfrm>
        </p:spPr>
        <p:txBody>
          <a:bodyPr anchor="t">
            <a:normAutofit/>
          </a:bodyPr>
          <a:lstStyle/>
          <a:p>
            <a:r>
              <a:rPr kumimoji="1" lang="ko-KR" altLang="en-US" dirty="0">
                <a:solidFill>
                  <a:srgbClr val="FFFFFF"/>
                </a:solidFill>
              </a:rPr>
              <a:t>웹 서버 구현</a:t>
            </a:r>
          </a:p>
        </p:txBody>
      </p:sp>
      <p:cxnSp>
        <p:nvCxnSpPr>
          <p:cNvPr id="40" name="Straight Connector 39">
            <a:extLst>
              <a:ext uri="{FF2B5EF4-FFF2-40B4-BE49-F238E27FC236}">
                <a16:creationId xmlns:a16="http://schemas.microsoft.com/office/drawing/2014/main" id="{97A073F0-187C-818B-9721-7D2ADA8F1A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4" name="그림 3" descr="스크린샷, 텍스트, 디자인이(가) 표시된 사진&#10;&#10;AI가 생성한 콘텐츠는 부정확할 수 있습니다.">
            <a:extLst>
              <a:ext uri="{FF2B5EF4-FFF2-40B4-BE49-F238E27FC236}">
                <a16:creationId xmlns:a16="http://schemas.microsoft.com/office/drawing/2014/main" id="{E385456C-E33B-AD8B-4CFC-8A799B24A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696" y="1742555"/>
            <a:ext cx="4644041" cy="4456393"/>
          </a:xfrm>
          <a:prstGeom prst="rect">
            <a:avLst/>
          </a:prstGeom>
        </p:spPr>
      </p:pic>
      <p:pic>
        <p:nvPicPr>
          <p:cNvPr id="5" name="그림 4" descr="텍스트, 인간의 얼굴, 의류, 사람이(가) 표시된 사진&#10;&#10;AI가 생성한 콘텐츠는 부정확할 수 있습니다.">
            <a:extLst>
              <a:ext uri="{FF2B5EF4-FFF2-40B4-BE49-F238E27FC236}">
                <a16:creationId xmlns:a16="http://schemas.microsoft.com/office/drawing/2014/main" id="{6FD4A706-4BC9-6FB9-D144-5C3B2D9FD6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0277" y="1777191"/>
            <a:ext cx="4451086" cy="4456393"/>
          </a:xfrm>
          <a:prstGeom prst="rect">
            <a:avLst/>
          </a:prstGeom>
        </p:spPr>
      </p:pic>
    </p:spTree>
    <p:extLst>
      <p:ext uri="{BB962C8B-B14F-4D97-AF65-F5344CB8AC3E}">
        <p14:creationId xmlns:p14="http://schemas.microsoft.com/office/powerpoint/2010/main" val="27301898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38D9CD-04BE-B025-4778-2C263B90D47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8681C56-32DB-2A0F-870D-AAA14A077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E5A4FEAB-0A32-CD06-4C28-6163323864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7DD7ADA9-156E-6BEE-81F8-3554ECC5F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7A5996DA-CC95-9861-496C-583C2C17FE5B}"/>
              </a:ext>
            </a:extLst>
          </p:cNvPr>
          <p:cNvSpPr>
            <a:spLocks noGrp="1"/>
          </p:cNvSpPr>
          <p:nvPr>
            <p:ph type="ctrTitle"/>
          </p:nvPr>
        </p:nvSpPr>
        <p:spPr>
          <a:xfrm>
            <a:off x="704088" y="1610319"/>
            <a:ext cx="10197275" cy="4588630"/>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 사회적 신뢰의 위협</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2.</a:t>
            </a:r>
            <a:r>
              <a:rPr kumimoji="1" lang="ko-KR" altLang="en-US" sz="1800" dirty="0">
                <a:solidFill>
                  <a:srgbClr val="FFFFFF"/>
                </a:solidFill>
              </a:rPr>
              <a:t> 사이버 범죄의 증가</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3.</a:t>
            </a:r>
            <a:r>
              <a:rPr kumimoji="1" lang="ko-KR" altLang="en-US" sz="1800" dirty="0">
                <a:solidFill>
                  <a:srgbClr val="FFFFFF"/>
                </a:solidFill>
              </a:rPr>
              <a:t> 산업 및 상업적 피해</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4.</a:t>
            </a:r>
            <a:r>
              <a:rPr kumimoji="1" lang="ko-KR" altLang="en-US" sz="1800" dirty="0">
                <a:solidFill>
                  <a:srgbClr val="FFFFFF"/>
                </a:solidFill>
              </a:rPr>
              <a:t> 정치적 안정성과 국가 안보</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5.</a:t>
            </a:r>
            <a:r>
              <a:rPr kumimoji="1" lang="ko-KR" altLang="en-US" sz="1800" dirty="0">
                <a:solidFill>
                  <a:srgbClr val="FFFFFF"/>
                </a:solidFill>
              </a:rPr>
              <a:t> 기술의 양면성</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6.</a:t>
            </a:r>
            <a:r>
              <a:rPr kumimoji="1" lang="ko-KR" altLang="en-US" sz="1800" dirty="0">
                <a:solidFill>
                  <a:srgbClr val="FFFFFF"/>
                </a:solidFill>
              </a:rPr>
              <a:t> 법적 및 윤리적 요구</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7.</a:t>
            </a:r>
            <a:r>
              <a:rPr kumimoji="1" lang="ko-KR" altLang="en-US" sz="1800" dirty="0">
                <a:solidFill>
                  <a:srgbClr val="FFFFFF"/>
                </a:solidFill>
              </a:rPr>
              <a:t> 탐지 기술의 발전</a:t>
            </a:r>
            <a:br>
              <a:rPr kumimoji="1" lang="en-US" altLang="ko-KR" sz="1800" dirty="0">
                <a:solidFill>
                  <a:srgbClr val="FFFFFF"/>
                </a:solidFill>
              </a:rPr>
            </a:br>
            <a:br>
              <a:rPr kumimoji="1" lang="en-US" altLang="ko-KR" sz="1800" dirty="0">
                <a:solidFill>
                  <a:srgbClr val="FFFFFF"/>
                </a:solidFill>
              </a:rPr>
            </a:b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584E0B0A-64C8-59E3-DA13-742A17A2007E}"/>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탐지 연구의 필요성</a:t>
            </a:r>
          </a:p>
        </p:txBody>
      </p:sp>
      <p:cxnSp>
        <p:nvCxnSpPr>
          <p:cNvPr id="40" name="Straight Connector 39">
            <a:extLst>
              <a:ext uri="{FF2B5EF4-FFF2-40B4-BE49-F238E27FC236}">
                <a16:creationId xmlns:a16="http://schemas.microsoft.com/office/drawing/2014/main" id="{CCAD131E-D242-EB26-14D9-7A6DAB289B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descr="텍스트, 라인, 그래프, 도표이(가) 표시된 사진&#10;&#10;AI가 생성한 콘텐츠는 부정확할 수 있습니다.">
            <a:extLst>
              <a:ext uri="{FF2B5EF4-FFF2-40B4-BE49-F238E27FC236}">
                <a16:creationId xmlns:a16="http://schemas.microsoft.com/office/drawing/2014/main" id="{E7DE2781-024F-3E3E-E312-8830DC82B72B}"/>
              </a:ext>
            </a:extLst>
          </p:cNvPr>
          <p:cNvPicPr>
            <a:picLocks noChangeAspect="1"/>
          </p:cNvPicPr>
          <p:nvPr/>
        </p:nvPicPr>
        <p:blipFill>
          <a:blip r:embed="rId4"/>
          <a:stretch>
            <a:fillRect/>
          </a:stretch>
        </p:blipFill>
        <p:spPr>
          <a:xfrm>
            <a:off x="4950151" y="1610319"/>
            <a:ext cx="6751291" cy="4222236"/>
          </a:xfrm>
          <a:prstGeom prst="rect">
            <a:avLst/>
          </a:prstGeom>
        </p:spPr>
      </p:pic>
      <p:sp>
        <p:nvSpPr>
          <p:cNvPr id="6" name="TextBox 5">
            <a:extLst>
              <a:ext uri="{FF2B5EF4-FFF2-40B4-BE49-F238E27FC236}">
                <a16:creationId xmlns:a16="http://schemas.microsoft.com/office/drawing/2014/main" id="{B15AC37A-D3F7-359E-1938-1E40F20A8D24}"/>
              </a:ext>
            </a:extLst>
          </p:cNvPr>
          <p:cNvSpPr txBox="1"/>
          <p:nvPr/>
        </p:nvSpPr>
        <p:spPr>
          <a:xfrm>
            <a:off x="4950152" y="6198948"/>
            <a:ext cx="4961944" cy="369332"/>
          </a:xfrm>
          <a:prstGeom prst="rect">
            <a:avLst/>
          </a:prstGeom>
          <a:noFill/>
        </p:spPr>
        <p:txBody>
          <a:bodyPr wrap="square" rtlCol="0">
            <a:spAutoFit/>
          </a:bodyPr>
          <a:lstStyle/>
          <a:p>
            <a:r>
              <a:rPr kumimoji="1" lang="ko-KR" altLang="en-US" dirty="0"/>
              <a:t>위 그래프는 </a:t>
            </a:r>
            <a:r>
              <a:rPr kumimoji="1" lang="ko-KR" altLang="en-US" dirty="0" err="1"/>
              <a:t>딥페이크</a:t>
            </a:r>
            <a:r>
              <a:rPr kumimoji="1" lang="ko-KR" altLang="en-US" dirty="0"/>
              <a:t> 컨텐츠의 증가 추세를 나타냄</a:t>
            </a:r>
          </a:p>
        </p:txBody>
      </p:sp>
    </p:spTree>
    <p:extLst>
      <p:ext uri="{BB962C8B-B14F-4D97-AF65-F5344CB8AC3E}">
        <p14:creationId xmlns:p14="http://schemas.microsoft.com/office/powerpoint/2010/main" val="153331122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765782-A0AC-D8AC-530D-F9455F68E3D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E30B7F9-1650-329B-DA52-FABF3C0C4A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8086D57B-22DD-30E0-6D41-51CBC386F1D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6007A2B7-86C9-CD50-CF4A-C935BF980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DFE84089-158B-97CB-443B-0D8E97DD35FE}"/>
              </a:ext>
            </a:extLst>
          </p:cNvPr>
          <p:cNvSpPr>
            <a:spLocks noGrp="1"/>
          </p:cNvSpPr>
          <p:nvPr>
            <p:ph type="ctrTitle"/>
          </p:nvPr>
        </p:nvSpPr>
        <p:spPr>
          <a:xfrm>
            <a:off x="704088" y="1565604"/>
            <a:ext cx="10197275" cy="5007467"/>
          </a:xfrm>
        </p:spPr>
        <p:txBody>
          <a:bodyPr anchor="b">
            <a:normAutofit fontScale="90000"/>
          </a:bodyPr>
          <a:lstStyle/>
          <a:p>
            <a:r>
              <a:rPr kumimoji="1" lang="en-US" altLang="ko-KR" sz="1800" dirty="0">
                <a:solidFill>
                  <a:srgbClr val="FFFFFF"/>
                </a:solidFill>
              </a:rPr>
              <a:t>1.</a:t>
            </a:r>
            <a:r>
              <a:rPr kumimoji="1" lang="ko-KR" altLang="en-US" sz="1800" dirty="0">
                <a:solidFill>
                  <a:srgbClr val="FFFFFF"/>
                </a:solidFill>
              </a:rPr>
              <a:t> </a:t>
            </a:r>
            <a:r>
              <a:rPr kumimoji="1" lang="en-US" altLang="ko-KR" sz="1800" dirty="0">
                <a:solidFill>
                  <a:srgbClr val="FFFFFF"/>
                </a:solidFill>
              </a:rPr>
              <a:t>Microsoft – Video Authenticator</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sym typeface="Wingdings" pitchFamily="2" charset="2"/>
              </a:rPr>
              <a:t> </a:t>
            </a:r>
            <a:r>
              <a:rPr kumimoji="1" lang="ko-KR" altLang="en-US" sz="1800" dirty="0">
                <a:solidFill>
                  <a:srgbClr val="FFFFFF"/>
                </a:solidFill>
                <a:sym typeface="Wingdings" pitchFamily="2" charset="2"/>
              </a:rPr>
              <a:t>비디오 및 이미지의 진위 여부 확인</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픽셀 수준의 세부 정보를 분석하여 영상의 변조 가능성을 점수로 표시</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프레임 단위 분석하여 </a:t>
            </a:r>
            <a:r>
              <a:rPr kumimoji="1" lang="ko-KR" altLang="en-US" sz="1800" dirty="0" err="1">
                <a:solidFill>
                  <a:srgbClr val="FFFFFF"/>
                </a:solidFill>
                <a:sym typeface="Wingdings" pitchFamily="2" charset="2"/>
              </a:rPr>
              <a:t>딥페이크</a:t>
            </a:r>
            <a:r>
              <a:rPr kumimoji="1" lang="ko-KR" altLang="en-US" sz="1800" dirty="0">
                <a:solidFill>
                  <a:srgbClr val="FFFFFF"/>
                </a:solidFill>
                <a:sym typeface="Wingdings" pitchFamily="2" charset="2"/>
              </a:rPr>
              <a:t> 여부를 판별</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2.Deepware Scanner</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 </a:t>
            </a:r>
            <a:r>
              <a:rPr kumimoji="1" lang="ko-KR" altLang="en-US" sz="1800" dirty="0" err="1">
                <a:solidFill>
                  <a:srgbClr val="FFFFFF"/>
                </a:solidFill>
                <a:sym typeface="Wingdings" pitchFamily="2" charset="2"/>
              </a:rPr>
              <a:t>딥페이크</a:t>
            </a:r>
            <a:r>
              <a:rPr kumimoji="1" lang="ko-KR" altLang="en-US" sz="1800" dirty="0">
                <a:solidFill>
                  <a:srgbClr val="FFFFFF"/>
                </a:solidFill>
                <a:sym typeface="Wingdings" pitchFamily="2" charset="2"/>
              </a:rPr>
              <a:t> 탐지 전용 모바일 앱</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음성 및 비디오 데이터를 분석하여 진위 여부를 확인</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무료 사용</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실시간 탐지 가능</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3.</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Sensity</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 </a:t>
            </a:r>
            <a:r>
              <a:rPr kumimoji="1" lang="ko-KR" altLang="en-US" sz="1800" dirty="0" err="1">
                <a:solidFill>
                  <a:srgbClr val="FFFFFF"/>
                </a:solidFill>
                <a:sym typeface="Wingdings" pitchFamily="2" charset="2"/>
              </a:rPr>
              <a:t>딥페이크</a:t>
            </a:r>
            <a:r>
              <a:rPr kumimoji="1" lang="ko-KR" altLang="en-US" sz="1800" dirty="0">
                <a:solidFill>
                  <a:srgbClr val="FFFFFF"/>
                </a:solidFill>
                <a:sym typeface="Wingdings" pitchFamily="2" charset="2"/>
              </a:rPr>
              <a:t> 탐지를 위한 </a:t>
            </a:r>
            <a:r>
              <a:rPr kumimoji="1" lang="en-US" altLang="ko-KR" sz="1800" dirty="0">
                <a:solidFill>
                  <a:srgbClr val="FFFFFF"/>
                </a:solidFill>
                <a:sym typeface="Wingdings" pitchFamily="2" charset="2"/>
              </a:rPr>
              <a:t>API</a:t>
            </a:r>
            <a:r>
              <a:rPr kumimoji="1" lang="ko-KR" altLang="en-US" sz="1800" dirty="0">
                <a:solidFill>
                  <a:srgbClr val="FFFFFF"/>
                </a:solidFill>
                <a:sym typeface="Wingdings" pitchFamily="2" charset="2"/>
              </a:rPr>
              <a:t> 및 플랫폼 제공</a:t>
            </a: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대규모 데이터와 </a:t>
            </a:r>
            <a:r>
              <a:rPr kumimoji="1" lang="en-US" altLang="ko-KR" sz="1800" dirty="0">
                <a:solidFill>
                  <a:srgbClr val="FFFFFF"/>
                </a:solidFill>
                <a:sym typeface="Wingdings" pitchFamily="2" charset="2"/>
              </a:rPr>
              <a:t>AI</a:t>
            </a:r>
            <a:r>
              <a:rPr kumimoji="1" lang="ko-KR" altLang="en-US" sz="1800" dirty="0" err="1">
                <a:solidFill>
                  <a:srgbClr val="FFFFFF"/>
                </a:solidFill>
                <a:sym typeface="Wingdings" pitchFamily="2" charset="2"/>
              </a:rPr>
              <a:t>를</a:t>
            </a:r>
            <a:r>
              <a:rPr kumimoji="1" lang="ko-KR" altLang="en-US" sz="1800" dirty="0">
                <a:solidFill>
                  <a:srgbClr val="FFFFFF"/>
                </a:solidFill>
                <a:sym typeface="Wingdings" pitchFamily="2" charset="2"/>
              </a:rPr>
              <a:t> 사용해 고급 </a:t>
            </a:r>
            <a:r>
              <a:rPr kumimoji="1" lang="ko-KR" altLang="en-US" sz="1800" dirty="0" err="1">
                <a:solidFill>
                  <a:srgbClr val="FFFFFF"/>
                </a:solidFill>
                <a:sym typeface="Wingdings" pitchFamily="2" charset="2"/>
              </a:rPr>
              <a:t>딥페이크</a:t>
            </a:r>
            <a:r>
              <a:rPr kumimoji="1" lang="ko-KR" altLang="en-US" sz="1800" dirty="0">
                <a:solidFill>
                  <a:srgbClr val="FFFFFF"/>
                </a:solidFill>
                <a:sym typeface="Wingdings" pitchFamily="2" charset="2"/>
              </a:rPr>
              <a:t> 탐지 수행</a:t>
            </a:r>
            <a:br>
              <a:rPr kumimoji="1" lang="en-US" altLang="ko-KR" sz="1800" dirty="0">
                <a:solidFill>
                  <a:srgbClr val="FFFFFF"/>
                </a:solidFill>
                <a:sym typeface="Wingdings" pitchFamily="2" charset="2"/>
              </a:rPr>
            </a:br>
            <a:br>
              <a:rPr kumimoji="1" lang="en-US" altLang="ko-KR" sz="1800" dirty="0">
                <a:solidFill>
                  <a:srgbClr val="FFFFFF"/>
                </a:solidFill>
                <a:sym typeface="Wingdings" pitchFamily="2" charset="2"/>
              </a:rPr>
            </a:br>
            <a:r>
              <a:rPr kumimoji="1" lang="en-US" altLang="ko-KR" sz="1800" dirty="0">
                <a:solidFill>
                  <a:srgbClr val="FFFFFF"/>
                </a:solidFill>
                <a:sym typeface="Wingdings" pitchFamily="2" charset="2"/>
              </a:rPr>
              <a:t>4.FaceForensics++( </a:t>
            </a:r>
            <a:r>
              <a:rPr kumimoji="1" lang="ko-KR" altLang="en-US" sz="1800" dirty="0" err="1">
                <a:solidFill>
                  <a:srgbClr val="FFFFFF"/>
                </a:solidFill>
                <a:sym typeface="Wingdings" pitchFamily="2" charset="2"/>
              </a:rPr>
              <a:t>딥페이크</a:t>
            </a:r>
            <a:r>
              <a:rPr kumimoji="1" lang="ko-KR" altLang="en-US" sz="1800" dirty="0">
                <a:solidFill>
                  <a:srgbClr val="FFFFFF"/>
                </a:solidFill>
                <a:sym typeface="Wingdings" pitchFamily="2" charset="2"/>
              </a:rPr>
              <a:t> 탐지 관련 데이터 셋</a:t>
            </a:r>
            <a:r>
              <a:rPr kumimoji="1" lang="en-US" altLang="ko-KR" sz="1800" dirty="0">
                <a:solidFill>
                  <a:srgbClr val="FFFFFF"/>
                </a:solidFill>
                <a:sym typeface="Wingdings" pitchFamily="2" charset="2"/>
              </a:rPr>
              <a:t>)</a:t>
            </a:r>
            <a:br>
              <a:rPr kumimoji="1" lang="en-US" altLang="ko-KR" sz="1800" dirty="0">
                <a:solidFill>
                  <a:srgbClr val="FFFFFF"/>
                </a:solidFill>
                <a:sym typeface="Wingdings" pitchFamily="2" charset="2"/>
              </a:rPr>
            </a:b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E51F811D-E988-1A20-B9DA-0E7C52B6EBBD}"/>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탐지 플랫폼들</a:t>
            </a:r>
          </a:p>
        </p:txBody>
      </p:sp>
      <p:cxnSp>
        <p:nvCxnSpPr>
          <p:cNvPr id="40" name="Straight Connector 39">
            <a:extLst>
              <a:ext uri="{FF2B5EF4-FFF2-40B4-BE49-F238E27FC236}">
                <a16:creationId xmlns:a16="http://schemas.microsoft.com/office/drawing/2014/main" id="{0A164391-8903-EA96-AFAD-DEF62DE764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66420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9F0042-0D2A-5888-4FDD-9BD1259F9069}"/>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F5A81D4-DCDF-343B-83C7-50D595331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BEB5F828-E333-8485-B832-9E69100359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A6B9E17F-C778-CF2B-377E-C0BE4969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C2DF129C-7E15-4CB7-4310-937E7CA5B33F}"/>
              </a:ext>
            </a:extLst>
          </p:cNvPr>
          <p:cNvSpPr>
            <a:spLocks noGrp="1"/>
          </p:cNvSpPr>
          <p:nvPr>
            <p:ph type="ctrTitle"/>
          </p:nvPr>
        </p:nvSpPr>
        <p:spPr>
          <a:xfrm>
            <a:off x="704088" y="2244909"/>
            <a:ext cx="10197275" cy="3954040"/>
          </a:xfrm>
        </p:spPr>
        <p:txBody>
          <a:bodyPr anchor="b">
            <a:normAutofit/>
          </a:bodyPr>
          <a:lstStyle/>
          <a:p>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2019</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2022</a:t>
            </a:r>
            <a:r>
              <a:rPr kumimoji="1" lang="ko-KR" altLang="en-US" sz="1800" dirty="0">
                <a:solidFill>
                  <a:srgbClr val="FFFFFF"/>
                </a:solidFill>
                <a:sym typeface="Wingdings" pitchFamily="2" charset="2"/>
              </a:rPr>
              <a:t> 연구 취합 논문 출처</a:t>
            </a: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BC85F334-5166-1302-60B2-EBB3F6F12285}"/>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이미지 탐지에 사용되는 모델들</a:t>
            </a:r>
          </a:p>
        </p:txBody>
      </p:sp>
      <p:cxnSp>
        <p:nvCxnSpPr>
          <p:cNvPr id="40" name="Straight Connector 39">
            <a:extLst>
              <a:ext uri="{FF2B5EF4-FFF2-40B4-BE49-F238E27FC236}">
                <a16:creationId xmlns:a16="http://schemas.microsoft.com/office/drawing/2014/main" id="{99A5CB7E-33B4-91E2-EF93-8FB1DEF8E9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7" name="그림 6" descr="텍스트, 번호, 스크린샷, 폰트이(가) 표시된 사진&#10;&#10;AI가 생성한 콘텐츠는 부정확할 수 있습니다.">
            <a:extLst>
              <a:ext uri="{FF2B5EF4-FFF2-40B4-BE49-F238E27FC236}">
                <a16:creationId xmlns:a16="http://schemas.microsoft.com/office/drawing/2014/main" id="{9382A4C5-671C-5F89-247E-9FB89E31FEB5}"/>
              </a:ext>
            </a:extLst>
          </p:cNvPr>
          <p:cNvPicPr>
            <a:picLocks noChangeAspect="1"/>
          </p:cNvPicPr>
          <p:nvPr/>
        </p:nvPicPr>
        <p:blipFill>
          <a:blip r:embed="rId4"/>
          <a:stretch>
            <a:fillRect/>
          </a:stretch>
        </p:blipFill>
        <p:spPr>
          <a:xfrm>
            <a:off x="5998367" y="1076819"/>
            <a:ext cx="5703076" cy="5250826"/>
          </a:xfrm>
          <a:prstGeom prst="rect">
            <a:avLst/>
          </a:prstGeom>
        </p:spPr>
      </p:pic>
    </p:spTree>
    <p:extLst>
      <p:ext uri="{BB962C8B-B14F-4D97-AF65-F5344CB8AC3E}">
        <p14:creationId xmlns:p14="http://schemas.microsoft.com/office/powerpoint/2010/main" val="189777498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AA1692-B6B1-6AD4-A4B2-9B31E23C22F8}"/>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8DF1034-E0A7-96BD-9466-0B5FB41CB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FA9551BF-BA7C-C0C4-204E-EF6B3B72E25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BCF8B282-30A5-D074-F877-64A337AED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C769E36B-5307-6F7A-341A-2A92BF017E14}"/>
              </a:ext>
            </a:extLst>
          </p:cNvPr>
          <p:cNvSpPr>
            <a:spLocks noGrp="1"/>
          </p:cNvSpPr>
          <p:nvPr>
            <p:ph type="ctrTitle"/>
          </p:nvPr>
        </p:nvSpPr>
        <p:spPr>
          <a:xfrm>
            <a:off x="704088" y="2244909"/>
            <a:ext cx="10197275" cy="3954040"/>
          </a:xfrm>
        </p:spPr>
        <p:txBody>
          <a:bodyPr anchor="b">
            <a:normAutofit/>
          </a:bodyPr>
          <a:lstStyle/>
          <a:p>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2019</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a:t>
            </a:r>
            <a:r>
              <a:rPr kumimoji="1" lang="en-US" altLang="ko-KR" sz="1800" dirty="0">
                <a:solidFill>
                  <a:srgbClr val="FFFFFF"/>
                </a:solidFill>
                <a:sym typeface="Wingdings" pitchFamily="2" charset="2"/>
              </a:rPr>
              <a:t>2022</a:t>
            </a:r>
            <a:r>
              <a:rPr kumimoji="1" lang="ko-KR" altLang="en-US" sz="1800" dirty="0">
                <a:solidFill>
                  <a:srgbClr val="FFFFFF"/>
                </a:solidFill>
                <a:sym typeface="Wingdings" pitchFamily="2" charset="2"/>
              </a:rPr>
              <a:t> 연구 취합 논문 출처</a:t>
            </a: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C551569C-7CD8-56E5-6DA0-3853E22AC6BB}"/>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이미지 탐지에 사용되는 데이터셋들</a:t>
            </a:r>
          </a:p>
        </p:txBody>
      </p:sp>
      <p:cxnSp>
        <p:nvCxnSpPr>
          <p:cNvPr id="40" name="Straight Connector 39">
            <a:extLst>
              <a:ext uri="{FF2B5EF4-FFF2-40B4-BE49-F238E27FC236}">
                <a16:creationId xmlns:a16="http://schemas.microsoft.com/office/drawing/2014/main" id="{4778A3DA-2AFB-D23E-FB82-4B6F81F8B4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AD0BA7A8-77B1-5B7D-C24C-B410AB5503C8}"/>
              </a:ext>
            </a:extLst>
          </p:cNvPr>
          <p:cNvPicPr>
            <a:picLocks noChangeAspect="1"/>
          </p:cNvPicPr>
          <p:nvPr/>
        </p:nvPicPr>
        <p:blipFill>
          <a:blip r:embed="rId4"/>
          <a:stretch>
            <a:fillRect/>
          </a:stretch>
        </p:blipFill>
        <p:spPr>
          <a:xfrm>
            <a:off x="5577840" y="1284048"/>
            <a:ext cx="5910072" cy="5203666"/>
          </a:xfrm>
          <a:prstGeom prst="rect">
            <a:avLst/>
          </a:prstGeom>
        </p:spPr>
      </p:pic>
    </p:spTree>
    <p:extLst>
      <p:ext uri="{BB962C8B-B14F-4D97-AF65-F5344CB8AC3E}">
        <p14:creationId xmlns:p14="http://schemas.microsoft.com/office/powerpoint/2010/main" val="191231426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B7D0F2-9E28-30F3-C034-346D4BF06D78}"/>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E85B8F2-BF6E-DBF7-2295-F5BEB8F2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7B217F24-7FBB-0F4E-7899-75D8F5D7AE9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C40FC0BA-B471-C485-8DD9-6B44F95B4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ACE32C86-446A-D78F-44B7-E8352156BC25}"/>
              </a:ext>
            </a:extLst>
          </p:cNvPr>
          <p:cNvSpPr>
            <a:spLocks noGrp="1"/>
          </p:cNvSpPr>
          <p:nvPr>
            <p:ph type="ctrTitle"/>
          </p:nvPr>
        </p:nvSpPr>
        <p:spPr>
          <a:xfrm>
            <a:off x="704088" y="1709532"/>
            <a:ext cx="10197275" cy="3220277"/>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 조명 불일치 </a:t>
            </a:r>
            <a:r>
              <a:rPr kumimoji="1" lang="en-US" altLang="ko-KR" sz="1800" dirty="0">
                <a:solidFill>
                  <a:srgbClr val="FFFFFF"/>
                </a:solidFill>
              </a:rPr>
              <a:t>–</a:t>
            </a:r>
            <a:r>
              <a:rPr kumimoji="1" lang="ko-KR" altLang="en-US" sz="1800" dirty="0">
                <a:solidFill>
                  <a:srgbClr val="FFFFFF"/>
                </a:solidFill>
              </a:rPr>
              <a:t> 얼굴의 일부가 부자연스럽게 밝거나 어둡다</a:t>
            </a:r>
            <a:br>
              <a:rPr kumimoji="1" lang="en-US" altLang="ko-KR" sz="1800" dirty="0">
                <a:solidFill>
                  <a:srgbClr val="FFFFFF"/>
                </a:solidFill>
              </a:rPr>
            </a:b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2.</a:t>
            </a:r>
            <a:r>
              <a:rPr kumimoji="1" lang="ko-KR" altLang="en-US" sz="1800" dirty="0">
                <a:solidFill>
                  <a:srgbClr val="FFFFFF"/>
                </a:solidFill>
              </a:rPr>
              <a:t> 경계선 </a:t>
            </a:r>
            <a:r>
              <a:rPr kumimoji="1" lang="ko-KR" altLang="en-US" sz="1800" dirty="0" err="1">
                <a:solidFill>
                  <a:srgbClr val="FFFFFF"/>
                </a:solidFill>
              </a:rPr>
              <a:t>블러</a:t>
            </a:r>
            <a:r>
              <a:rPr kumimoji="1" lang="ko-KR" altLang="en-US" sz="1800" dirty="0">
                <a:solidFill>
                  <a:srgbClr val="FFFFFF"/>
                </a:solidFill>
              </a:rPr>
              <a:t> 효과 </a:t>
            </a:r>
            <a:r>
              <a:rPr kumimoji="1" lang="en-US" altLang="ko-KR" sz="1800" dirty="0">
                <a:solidFill>
                  <a:srgbClr val="FFFFFF"/>
                </a:solidFill>
              </a:rPr>
              <a:t>–</a:t>
            </a:r>
            <a:r>
              <a:rPr kumimoji="1" lang="ko-KR" altLang="en-US" sz="1800" dirty="0">
                <a:solidFill>
                  <a:srgbClr val="FFFFFF"/>
                </a:solidFill>
              </a:rPr>
              <a:t> 얼굴 윤곽이 흐릿하거나 배경과 부드럽게 섞임</a:t>
            </a:r>
            <a:br>
              <a:rPr kumimoji="1" lang="en-US" altLang="ko-KR" sz="1800" dirty="0">
                <a:solidFill>
                  <a:srgbClr val="FFFFFF"/>
                </a:solidFill>
              </a:rPr>
            </a:b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3.</a:t>
            </a:r>
            <a:r>
              <a:rPr kumimoji="1" lang="ko-KR" altLang="en-US" sz="1800" dirty="0">
                <a:solidFill>
                  <a:srgbClr val="FFFFFF"/>
                </a:solidFill>
              </a:rPr>
              <a:t> 입 주변 </a:t>
            </a:r>
            <a:r>
              <a:rPr kumimoji="1" lang="ko-KR" altLang="en-US" sz="1800" dirty="0" err="1">
                <a:solidFill>
                  <a:srgbClr val="FFFFFF"/>
                </a:solidFill>
              </a:rPr>
              <a:t>아티팩트</a:t>
            </a:r>
            <a:r>
              <a:rPr kumimoji="1" lang="ko-KR" altLang="en-US" sz="1800" dirty="0">
                <a:solidFill>
                  <a:srgbClr val="FFFFFF"/>
                </a:solidFill>
              </a:rPr>
              <a:t> </a:t>
            </a:r>
            <a:r>
              <a:rPr kumimoji="1" lang="en-US" altLang="ko-KR" sz="1800" dirty="0">
                <a:solidFill>
                  <a:srgbClr val="FFFFFF"/>
                </a:solidFill>
              </a:rPr>
              <a:t>–</a:t>
            </a:r>
            <a:r>
              <a:rPr kumimoji="1" lang="ko-KR" altLang="en-US" sz="1800" dirty="0">
                <a:solidFill>
                  <a:srgbClr val="FFFFFF"/>
                </a:solidFill>
              </a:rPr>
              <a:t> 말할 때의 입술 움직임에서의 깨짐 및 이상한 픽셀화 </a:t>
            </a:r>
            <a:br>
              <a:rPr kumimoji="1" lang="en-US" altLang="ko-KR" sz="1800" dirty="0">
                <a:solidFill>
                  <a:srgbClr val="FFFFFF"/>
                </a:solidFill>
              </a:rPr>
            </a:b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4.</a:t>
            </a:r>
            <a:r>
              <a:rPr kumimoji="1" lang="ko-KR" altLang="en-US" sz="1800" dirty="0">
                <a:solidFill>
                  <a:srgbClr val="FFFFFF"/>
                </a:solidFill>
              </a:rPr>
              <a:t> 머리카락과 배경의 왜곡 </a:t>
            </a:r>
            <a:r>
              <a:rPr kumimoji="1" lang="en-US" altLang="ko-KR" sz="1800" dirty="0">
                <a:solidFill>
                  <a:srgbClr val="FFFFFF"/>
                </a:solidFill>
              </a:rPr>
              <a:t>–</a:t>
            </a:r>
            <a:r>
              <a:rPr kumimoji="1" lang="ko-KR" altLang="en-US" sz="1800" dirty="0">
                <a:solidFill>
                  <a:srgbClr val="FFFFFF"/>
                </a:solidFill>
              </a:rPr>
              <a:t> 세밀한 부분이 부자연스럽거나 흐릿하게 보임</a:t>
            </a:r>
          </a:p>
        </p:txBody>
      </p:sp>
      <p:sp>
        <p:nvSpPr>
          <p:cNvPr id="3" name="부제목 2">
            <a:extLst>
              <a:ext uri="{FF2B5EF4-FFF2-40B4-BE49-F238E27FC236}">
                <a16:creationId xmlns:a16="http://schemas.microsoft.com/office/drawing/2014/main" id="{83BE0B4D-B397-0852-072D-1ED3AF865F0D}"/>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이미지 탐지에 사용되는 일반적인 특징들</a:t>
            </a:r>
          </a:p>
        </p:txBody>
      </p:sp>
      <p:cxnSp>
        <p:nvCxnSpPr>
          <p:cNvPr id="40" name="Straight Connector 39">
            <a:extLst>
              <a:ext uri="{FF2B5EF4-FFF2-40B4-BE49-F238E27FC236}">
                <a16:creationId xmlns:a16="http://schemas.microsoft.com/office/drawing/2014/main" id="{3D5ED5C3-485B-C15F-34C7-5E0C320445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0244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8D6F5E-737B-336E-CD81-6FDFBC0A5C3A}"/>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0256AEF-C972-C5F4-511F-4C8B21969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흰색 배경의 파란색 추상 수채화 무늬">
            <a:extLst>
              <a:ext uri="{FF2B5EF4-FFF2-40B4-BE49-F238E27FC236}">
                <a16:creationId xmlns:a16="http://schemas.microsoft.com/office/drawing/2014/main" id="{F49E944C-81E3-C1A4-3AC0-280A425F87B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6308"/>
                    </a14:imgEffect>
                    <a14:imgEffect>
                      <a14:saturation sat="400000"/>
                    </a14:imgEffect>
                    <a14:imgEffect>
                      <a14:brightnessContrast bright="-43000"/>
                    </a14:imgEffect>
                  </a14:imgLayer>
                </a14:imgProps>
              </a:ext>
            </a:extLst>
          </a:blip>
          <a:srcRect t="13160" b="2571"/>
          <a:stretch/>
        </p:blipFill>
        <p:spPr>
          <a:xfrm>
            <a:off x="20" y="10"/>
            <a:ext cx="12191979" cy="6857990"/>
          </a:xfrm>
          <a:prstGeom prst="rect">
            <a:avLst/>
          </a:prstGeom>
          <a:effectLst>
            <a:outerShdw blurRad="50800" dist="50800" dir="5400000" algn="ctr" rotWithShape="0">
              <a:srgbClr val="000000"/>
            </a:outerShdw>
          </a:effectLst>
        </p:spPr>
      </p:pic>
      <p:sp>
        <p:nvSpPr>
          <p:cNvPr id="38" name="Rectangle 37">
            <a:extLst>
              <a:ext uri="{FF2B5EF4-FFF2-40B4-BE49-F238E27FC236}">
                <a16:creationId xmlns:a16="http://schemas.microsoft.com/office/drawing/2014/main" id="{B18D7DA2-8AEE-B973-D8B2-9BD63CD56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BBFEA744-EFEA-D373-F18B-49A4CE930EEC}"/>
              </a:ext>
            </a:extLst>
          </p:cNvPr>
          <p:cNvSpPr>
            <a:spLocks noGrp="1"/>
          </p:cNvSpPr>
          <p:nvPr>
            <p:ph type="ctrTitle"/>
          </p:nvPr>
        </p:nvSpPr>
        <p:spPr>
          <a:xfrm>
            <a:off x="704088" y="1709532"/>
            <a:ext cx="10197275" cy="4325505"/>
          </a:xfrm>
        </p:spPr>
        <p:txBody>
          <a:bodyPr anchor="b">
            <a:normAutofit/>
          </a:bodyPr>
          <a:lstStyle/>
          <a:p>
            <a:r>
              <a:rPr kumimoji="1" lang="en-US" altLang="ko-KR" sz="1800" dirty="0">
                <a:solidFill>
                  <a:srgbClr val="FFFFFF"/>
                </a:solidFill>
              </a:rPr>
              <a:t>1.</a:t>
            </a:r>
            <a:r>
              <a:rPr kumimoji="1" lang="ko-KR" altLang="en-US" sz="1800" dirty="0">
                <a:solidFill>
                  <a:srgbClr val="FFFFFF"/>
                </a:solidFill>
              </a:rPr>
              <a:t> 인공지능 모델을 통해 </a:t>
            </a:r>
            <a:r>
              <a:rPr kumimoji="1" lang="ko-KR" altLang="en-US" sz="1800" dirty="0" err="1">
                <a:solidFill>
                  <a:srgbClr val="FFFFFF"/>
                </a:solidFill>
              </a:rPr>
              <a:t>딥페이크</a:t>
            </a:r>
            <a:r>
              <a:rPr kumimoji="1" lang="ko-KR" altLang="en-US" sz="1800" dirty="0">
                <a:solidFill>
                  <a:srgbClr val="FFFFFF"/>
                </a:solidFill>
              </a:rPr>
              <a:t> 이미지의 특징 추출 </a:t>
            </a:r>
            <a:br>
              <a:rPr kumimoji="1" lang="en-US" altLang="ko-KR" sz="1800" dirty="0">
                <a:solidFill>
                  <a:srgbClr val="FFFFFF"/>
                </a:solidFill>
              </a:rPr>
            </a:br>
            <a:br>
              <a:rPr kumimoji="1" lang="en-US" altLang="ko-KR" sz="1800" dirty="0">
                <a:solidFill>
                  <a:srgbClr val="FFFFFF"/>
                </a:solidFill>
              </a:rPr>
            </a:b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2.</a:t>
            </a:r>
            <a:r>
              <a:rPr kumimoji="1" lang="ko-KR" altLang="en-US" sz="1800" dirty="0">
                <a:solidFill>
                  <a:srgbClr val="FFFFFF"/>
                </a:solidFill>
              </a:rPr>
              <a:t> 특징 추출 방법 </a:t>
            </a:r>
            <a:r>
              <a:rPr kumimoji="1" lang="en-US" altLang="ko-KR" sz="1800" dirty="0">
                <a:solidFill>
                  <a:srgbClr val="FFFFFF"/>
                </a:solidFill>
              </a:rPr>
              <a:t>(=</a:t>
            </a:r>
            <a:r>
              <a:rPr kumimoji="1" lang="ko-KR" altLang="en-US" sz="1800" dirty="0">
                <a:solidFill>
                  <a:srgbClr val="FFFFFF"/>
                </a:solidFill>
              </a:rPr>
              <a:t> 학습 방법</a:t>
            </a:r>
            <a:r>
              <a:rPr kumimoji="1" lang="en-US" altLang="ko-KR" sz="1800" dirty="0">
                <a:solidFill>
                  <a:srgbClr val="FFFFFF"/>
                </a:solidFill>
              </a:rPr>
              <a:t>)</a:t>
            </a: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rPr>
              <a:t>(1)</a:t>
            </a:r>
            <a:r>
              <a:rPr kumimoji="1" lang="ko-KR" altLang="en-US" sz="1800" dirty="0">
                <a:solidFill>
                  <a:srgbClr val="FFFFFF"/>
                </a:solidFill>
              </a:rPr>
              <a:t>  이미지를 </a:t>
            </a:r>
            <a:r>
              <a:rPr kumimoji="1" lang="en-US" altLang="ko-KR" sz="1800" dirty="0">
                <a:solidFill>
                  <a:srgbClr val="FFFFFF"/>
                </a:solidFill>
              </a:rPr>
              <a:t>RGB (0,225)</a:t>
            </a:r>
            <a:r>
              <a:rPr kumimoji="1" lang="ko-KR" altLang="en-US" sz="1800" dirty="0">
                <a:solidFill>
                  <a:srgbClr val="FFFFFF"/>
                </a:solidFill>
              </a:rPr>
              <a:t>값으로 변환</a:t>
            </a:r>
            <a:br>
              <a:rPr kumimoji="1" lang="en-US" altLang="ko-KR" sz="1800" dirty="0">
                <a:solidFill>
                  <a:srgbClr val="FFFFFF"/>
                </a:solidFill>
              </a:rPr>
            </a:br>
            <a:r>
              <a:rPr kumimoji="1" lang="en-US" altLang="ko-KR" sz="1800" dirty="0">
                <a:solidFill>
                  <a:srgbClr val="FFFFFF"/>
                </a:solidFill>
              </a:rPr>
              <a:t>(2)</a:t>
            </a:r>
            <a:r>
              <a:rPr kumimoji="1" lang="ko-KR" altLang="en-US" sz="1800" dirty="0">
                <a:solidFill>
                  <a:srgbClr val="FFFFFF"/>
                </a:solidFill>
              </a:rPr>
              <a:t> 정규화 및 </a:t>
            </a:r>
            <a:r>
              <a:rPr kumimoji="1" lang="ko-KR" altLang="en-US" sz="1800" dirty="0" err="1">
                <a:solidFill>
                  <a:srgbClr val="FFFFFF"/>
                </a:solidFill>
              </a:rPr>
              <a:t>전처리</a:t>
            </a:r>
            <a:r>
              <a:rPr kumimoji="1" lang="ko-KR" altLang="en-US" sz="1800" dirty="0">
                <a:solidFill>
                  <a:srgbClr val="FFFFFF"/>
                </a:solidFill>
              </a:rPr>
              <a:t> </a:t>
            </a:r>
            <a:br>
              <a:rPr kumimoji="1" lang="en-US" altLang="ko-KR" sz="1800" dirty="0">
                <a:solidFill>
                  <a:srgbClr val="FFFFFF"/>
                </a:solidFill>
              </a:rPr>
            </a:br>
            <a:r>
              <a:rPr kumimoji="1" lang="en-US" altLang="ko-KR" sz="1800" dirty="0">
                <a:solidFill>
                  <a:srgbClr val="FFFFFF"/>
                </a:solidFill>
              </a:rPr>
              <a:t>(3)</a:t>
            </a:r>
            <a:r>
              <a:rPr kumimoji="1" lang="ko-KR" altLang="en-US" sz="1800" dirty="0">
                <a:solidFill>
                  <a:srgbClr val="FFFFFF"/>
                </a:solidFill>
              </a:rPr>
              <a:t> 커널 </a:t>
            </a:r>
            <a:r>
              <a:rPr kumimoji="1" lang="en-US" altLang="ko-KR" sz="1800" dirty="0">
                <a:solidFill>
                  <a:srgbClr val="FFFFFF"/>
                </a:solidFill>
              </a:rPr>
              <a:t>(3X3 , 5X5)</a:t>
            </a:r>
            <a:r>
              <a:rPr kumimoji="1" lang="ko-KR" altLang="en-US" sz="1800" dirty="0">
                <a:solidFill>
                  <a:srgbClr val="FFFFFF"/>
                </a:solidFill>
              </a:rPr>
              <a:t>을 통해 이미지 특성 학습</a:t>
            </a:r>
            <a:br>
              <a:rPr kumimoji="1" lang="en-US" altLang="ko-KR" sz="1800" dirty="0">
                <a:solidFill>
                  <a:srgbClr val="FFFFFF"/>
                </a:solidFill>
              </a:rPr>
            </a:br>
            <a:r>
              <a:rPr kumimoji="1" lang="en-US" altLang="ko-KR" sz="1800" dirty="0">
                <a:solidFill>
                  <a:srgbClr val="FFFFFF"/>
                </a:solidFill>
              </a:rPr>
              <a:t>(4)</a:t>
            </a:r>
            <a:r>
              <a:rPr kumimoji="1" lang="ko-KR" altLang="en-US" sz="1800" dirty="0">
                <a:solidFill>
                  <a:srgbClr val="FFFFFF"/>
                </a:solidFill>
              </a:rPr>
              <a:t> </a:t>
            </a:r>
            <a:r>
              <a:rPr kumimoji="1" lang="ko-KR" altLang="en-US" sz="1800" dirty="0" err="1">
                <a:solidFill>
                  <a:srgbClr val="FFFFFF"/>
                </a:solidFill>
              </a:rPr>
              <a:t>풀링층</a:t>
            </a:r>
            <a:r>
              <a:rPr kumimoji="1" lang="en-US" altLang="ko-KR" sz="1800" dirty="0">
                <a:solidFill>
                  <a:srgbClr val="FFFFFF"/>
                </a:solidFill>
              </a:rPr>
              <a:t>,</a:t>
            </a:r>
            <a:r>
              <a:rPr kumimoji="1" lang="ko-KR" altLang="en-US" sz="1800" dirty="0">
                <a:solidFill>
                  <a:srgbClr val="FFFFFF"/>
                </a:solidFill>
              </a:rPr>
              <a:t>  활성화 함수를 거쳐 예측 반환</a:t>
            </a:r>
            <a:br>
              <a:rPr kumimoji="1" lang="en-US" altLang="ko-KR" sz="1800" dirty="0">
                <a:solidFill>
                  <a:srgbClr val="FFFFFF"/>
                </a:solidFill>
              </a:rPr>
            </a:br>
            <a:br>
              <a:rPr kumimoji="1" lang="en-US" altLang="ko-KR" sz="1800" dirty="0">
                <a:solidFill>
                  <a:srgbClr val="FFFFFF"/>
                </a:solidFill>
              </a:rPr>
            </a:br>
            <a:br>
              <a:rPr kumimoji="1" lang="en-US" altLang="ko-KR" sz="1800" dirty="0">
                <a:solidFill>
                  <a:srgbClr val="FFFFFF"/>
                </a:solidFill>
              </a:rPr>
            </a:b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 각 라벨의 특징을 추출해 </a:t>
            </a:r>
            <a:r>
              <a:rPr kumimoji="1" lang="ko-KR" altLang="en-US" sz="1800" dirty="0" err="1">
                <a:solidFill>
                  <a:srgbClr val="FFFFFF"/>
                </a:solidFill>
                <a:sym typeface="Wingdings" pitchFamily="2" charset="2"/>
              </a:rPr>
              <a:t>딥페이크인지</a:t>
            </a:r>
            <a:r>
              <a:rPr kumimoji="1" lang="ko-KR" altLang="en-US" sz="1800" dirty="0">
                <a:solidFill>
                  <a:srgbClr val="FFFFFF"/>
                </a:solidFill>
                <a:sym typeface="Wingdings" pitchFamily="2" charset="2"/>
              </a:rPr>
              <a:t> 아닌지 이진 분류 결과값</a:t>
            </a:r>
            <a:r>
              <a:rPr kumimoji="1" lang="en-US" altLang="ko-KR" sz="1800" dirty="0">
                <a:solidFill>
                  <a:srgbClr val="FFFFFF"/>
                </a:solidFill>
                <a:sym typeface="Wingdings" pitchFamily="2" charset="2"/>
              </a:rPr>
              <a:t>(=</a:t>
            </a:r>
            <a:r>
              <a:rPr kumimoji="1" lang="ko-KR" altLang="en-US" sz="1800" dirty="0" err="1">
                <a:solidFill>
                  <a:srgbClr val="FFFFFF"/>
                </a:solidFill>
                <a:sym typeface="Wingdings" pitchFamily="2" charset="2"/>
              </a:rPr>
              <a:t>확률값</a:t>
            </a:r>
            <a:r>
              <a:rPr kumimoji="1" lang="en-US" altLang="ko-KR" sz="1800" dirty="0">
                <a:solidFill>
                  <a:srgbClr val="FFFFFF"/>
                </a:solidFill>
                <a:sym typeface="Wingdings" pitchFamily="2" charset="2"/>
              </a:rPr>
              <a:t>)</a:t>
            </a:r>
            <a:r>
              <a:rPr kumimoji="1" lang="ko-KR" altLang="en-US" sz="1800" dirty="0">
                <a:solidFill>
                  <a:srgbClr val="FFFFFF"/>
                </a:solidFill>
                <a:sym typeface="Wingdings" pitchFamily="2" charset="2"/>
              </a:rPr>
              <a:t>을 통해 탐지</a:t>
            </a:r>
            <a:br>
              <a:rPr kumimoji="1" lang="en-US" altLang="ko-KR" sz="1800" dirty="0">
                <a:solidFill>
                  <a:srgbClr val="FFFFFF"/>
                </a:solidFill>
              </a:rPr>
            </a:br>
            <a:endParaRPr kumimoji="1" lang="ko-KR" altLang="en-US" sz="1800" dirty="0">
              <a:solidFill>
                <a:srgbClr val="FFFFFF"/>
              </a:solidFill>
            </a:endParaRPr>
          </a:p>
        </p:txBody>
      </p:sp>
      <p:sp>
        <p:nvSpPr>
          <p:cNvPr id="3" name="부제목 2">
            <a:extLst>
              <a:ext uri="{FF2B5EF4-FFF2-40B4-BE49-F238E27FC236}">
                <a16:creationId xmlns:a16="http://schemas.microsoft.com/office/drawing/2014/main" id="{4F650064-FD69-CB82-8CF2-D286FE4614CF}"/>
              </a:ext>
            </a:extLst>
          </p:cNvPr>
          <p:cNvSpPr>
            <a:spLocks noGrp="1"/>
          </p:cNvSpPr>
          <p:nvPr>
            <p:ph type="subTitle" idx="1"/>
          </p:nvPr>
        </p:nvSpPr>
        <p:spPr>
          <a:xfrm>
            <a:off x="704088" y="659052"/>
            <a:ext cx="10197275" cy="670945"/>
          </a:xfrm>
        </p:spPr>
        <p:txBody>
          <a:bodyPr anchor="t">
            <a:normAutofit/>
          </a:bodyPr>
          <a:lstStyle/>
          <a:p>
            <a:r>
              <a:rPr kumimoji="1" lang="ko-KR" altLang="en-US" dirty="0" err="1">
                <a:solidFill>
                  <a:srgbClr val="FFFFFF"/>
                </a:solidFill>
              </a:rPr>
              <a:t>딥페이크</a:t>
            </a:r>
            <a:r>
              <a:rPr kumimoji="1" lang="ko-KR" altLang="en-US" dirty="0">
                <a:solidFill>
                  <a:srgbClr val="FFFFFF"/>
                </a:solidFill>
              </a:rPr>
              <a:t> 이미지 탐지하는 과정 및 방법 </a:t>
            </a:r>
          </a:p>
        </p:txBody>
      </p:sp>
      <p:cxnSp>
        <p:nvCxnSpPr>
          <p:cNvPr id="40" name="Straight Connector 39">
            <a:extLst>
              <a:ext uri="{FF2B5EF4-FFF2-40B4-BE49-F238E27FC236}">
                <a16:creationId xmlns:a16="http://schemas.microsoft.com/office/drawing/2014/main" id="{18FA0D1C-6C9E-C60B-CABA-698DE13F2A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11912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hronicle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Univers Calisto">
      <a:majorFont>
        <a:latin typeface="Microsoft GothicNeo"/>
        <a:ea typeface=""/>
        <a:cs typeface=""/>
      </a:majorFont>
      <a:minorFont>
        <a:latin typeface="Microsoft GothicNe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14372</TotalTime>
  <Words>1417</Words>
  <Application>Microsoft Macintosh PowerPoint</Application>
  <PresentationFormat>와이드스크린</PresentationFormat>
  <Paragraphs>77</Paragraphs>
  <Slides>35</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35</vt:i4>
      </vt:variant>
    </vt:vector>
  </HeadingPairs>
  <TitlesOfParts>
    <vt:vector size="43" baseType="lpstr">
      <vt:lpstr>맑은 고딕</vt:lpstr>
      <vt:lpstr>Microsoft GothicNeo</vt:lpstr>
      <vt:lpstr>NimbusRomNo9L</vt:lpstr>
      <vt:lpstr>SFTT1000</vt:lpstr>
      <vt:lpstr>Arial</vt:lpstr>
      <vt:lpstr>Calisto MT</vt:lpstr>
      <vt:lpstr>Wingdings</vt:lpstr>
      <vt:lpstr>ChronicleVTI</vt:lpstr>
      <vt:lpstr>캡스톤</vt:lpstr>
      <vt:lpstr>1. 딥페이크란   딥러닝 + 페이크의 합성어로 인공지능 기술을 활용하여 사람의 얼굴, 목소리, 영상 등을 합성하는 기술  주로 GAN(생성형 적대 신경망)을 사용해 사실적인 이미지를 생성   2. 과정  얼굴 탐지 : 입력 영상에서 얼굴을 식별  얼굴 교환 : 특정 얼굴을 다른 인물로 합성  후처리 : 자연스러운 연결을 위한 후보정  </vt:lpstr>
      <vt:lpstr>PowerPoint 프레젠테이션</vt:lpstr>
      <vt:lpstr>1. 사회적 신뢰의 위협  2. 사이버 범죄의 증가  3. 산업 및 상업적 피해  4. 정치적 안정성과 국가 안보  5. 기술의 양면성  6. 법적 및 윤리적 요구  7. 탐지 기술의 발전  </vt:lpstr>
      <vt:lpstr>1. Microsoft – Video Authenticator   비디오 및 이미지의 진위 여부 확인  픽셀 수준의 세부 정보를 분석하여 영상의 변조 가능성을 점수로 표시  프레임 단위 분석하여 딥페이크 여부를 판별  2.Deepware Scanner   딥페이크 탐지 전용 모바일 앱  음성 및 비디오 데이터를 분석하여 진위 여부를 확인  무료 사용, 실시간 탐지 가능  3. Sensity   딥페이크 탐지를 위한 API 및 플랫폼 제공  대규모 데이터와 AI를 사용해 고급 딥페이크 탐지 수행  4.FaceForensics++( 딥페이크 탐지 관련 데이터 셋) </vt:lpstr>
      <vt:lpstr> 2019 ~ 2022 연구 취합 논문 출처</vt:lpstr>
      <vt:lpstr> 2019 ~ 2022 연구 취합 논문 출처</vt:lpstr>
      <vt:lpstr>1. 조명 불일치 – 얼굴의 일부가 부자연스럽게 밝거나 어둡다   2. 경계선 블러 효과 – 얼굴 윤곽이 흐릿하거나 배경과 부드럽게 섞임   3. 입 주변 아티팩트 – 말할 때의 입술 움직임에서의 깨짐 및 이상한 픽셀화    4. 머리카락과 배경의 왜곡 – 세밀한 부분이 부자연스럽거나 흐릿하게 보임</vt:lpstr>
      <vt:lpstr>1. 인공지능 모델을 통해 딥페이크 이미지의 특징 추출     2. 특징 추출 방법 (= 학습 방법)  (1)  이미지를 RGB (0,225)값으로 변환 (2) 정규화 및 전처리  (3) 커널 (3X3 , 5X5)을 통해 이미지 특성 학습 (4) 풀링층,  활성화 함수를 거쳐 예측 반환    각 라벨의 특징을 추출해 딥페이크인지 아닌지 이진 분류 결과값(=확률값)을 통해 탐지 </vt:lpstr>
      <vt:lpstr> 딥페이크 오디오란 인공지능 기술을 활용하여 특정 인물의 목소리를 정교하게 복제  실제와 거의 구분할 수 없는 자연스러운 음성 생성   감정, 억양, 속도, 발음까지 복제 가능   단 몇 초의 샘플 음성만으로도 학습 가능   voice scam 이나 정치적 조작 등 불법적인 곳에 사용될 수 있음</vt:lpstr>
      <vt:lpstr>1. 사람의 음성은 자연스러운 주파수 변동, 고유한 스펙트럼 유지  2. 딥러닝으로 생성된 음성은 특정 주파수 대역에서 부자연스러운 왜곡이 나타남  3. 고주파수 대역(4kHz 이상)에서 디테일 부족, 배경 잡음이 비현실적이나 일정한 패턴을 가짐  4. 스펙트로그램으로 실제 음성과 딥페이크 음성의 주파수 패턴을 비교  5. MFCCs 음성의 주파수 특성을 벡터화하여 머신러닝 모델로 분석  </vt:lpstr>
      <vt:lpstr>1. 오디오 파일을 통해 스펙트로그램으로 전환    2. 스펙트로그램은 소리나 파동을 그래프로 나타낸 것   3. 스트로그램으로 전환 후 이미지 분류와 같은 방법으로 분류      </vt:lpstr>
      <vt:lpstr>1. MFCC는 시계열 데이터, LSTM, GRU, Transformer같은 RNN 계열 모델이 적합  2, 사람의 청각은 선형적인 주파수 인식이 아닌 Mel Scale이라는 비선형 스케일을 따름  3. MFCC는 이러한 인간 청각의 특성을 반영해 음성 신호를 벡터화하여 머신러닝이 학습할 수 있도록 함  4. 특징 벡터화란 데이터를 수치화해서 목적에 맞게 인공지능 모델에 학습시키기 위한 필수 과정  5. 오디오를 추출한 다음 10~40m/s 단위로 끊어 각 구간 별 주파수를 매기는 방식  6. 딥페이크 오디오는 목소리를 씌우는 방식으로 주로 배경 소리에 변화가 있음  7. 이를 통해 딥페이크 오디오를 탐지  ( 그 전의 주파수와 현재의 주파수 비교를 통한 딥러닝 모델 학습)  </vt:lpstr>
      <vt:lpstr>1. 데이터 셋 준비 (이미지 + 오디오)  2. 모델 준비  3. 모델 학습   4. 학습 정보 저장  5. 딥페이크 관련 실제 데이터 삽입 및 테스트  6. 디버깅</vt:lpstr>
      <vt:lpstr>REAL-TIME DETECTION OF AI-GENERATED SPEECH FOR DEEPFAKE VOICE CONVERSION  (Jordan J. Bird, Ahmad Lotfi  Nottingham Trent University Nottingham, UK {jordan.bird, ahmad.lotfi}@ntu.ac.uk     MIT 라이센스 하에 제공 (상업적 이용 가능) 위 논문에서 구축한 데이터셋   Label : REAL ( 실제 사람의 음성), FAKE( RVC 기법을 사용해 변환된 딥페이크 음성)  https://arxiv.org/pdf/2308.12734  Open Forensics   고품질의 얼굴 합성 탐지 및 분할을 위한 대규모 데이터셋  라이센스 : Creative Commons Attribution 4.0 (CC BY 4.0)  저작권 표시 조건으로 상업적 이용 가능함 </vt:lpstr>
      <vt:lpstr>PowerPoint 프레젠테이션</vt:lpstr>
      <vt:lpstr>PowerPoint 프레젠테이션</vt:lpstr>
      <vt:lpstr>1. EfficientNet은 구글에서 발표한 compound scaling으로 유명한 모델  2. compound scaling이란 기존의 네트워크 너비 깊이, 해상도 모두 키우는 방식의 모델  3. 모델의 무게에 따라 B0부터 B7까지 모델이 나뉨  4. 기존의 성능 향상 방법으로는 해상도, 깊이, 너비 중 한두가지만 키우는 방식이 대다수  5. compound scalin을 통해 성능 향상을 효과적으로 이루어 냄   6. Apache2.0으로 출처만 밝힌다면 상업적 사용도 허가함</vt:lpstr>
      <vt:lpstr>1.시계열 데이터를 위한 모델  2. 탐지 대상 오디오를 10ms ~ 40ms 으로 쪼개어 MFCC 특징 추출  3. 이것을 시계열 데이터라고 하고 모델은 시간의 흐름에 따른 MFCC 특징 변화를 통해 딥페이크 오디오 탐지  4. 자연어처리(NLP), 음성인식 등에 많이 사용함  5. Forget Gate, Input Gate, Output Gate 를 통해 중요 정보 필터링  </vt:lpstr>
      <vt:lpstr> 이미지 300 * 300 픽셀화  efficientnet 에 맞는 스케일링   각 픽셀 별 RGB값 변환 후 정규화  색상 정보가 중요한게 아닌 마스크의 텍스쳐(변화)가 중요  </vt:lpstr>
      <vt:lpstr>  CrossEntropyLoss 손실함수 사용   triplet을 사용하려 했지만 로스값이 1밑으로 떨어지지 않아 선택   주로 이진분류, 다중분류에서 많이 사용하는 손실함수  경사하강법으로 미분가능하고 연속적인 함수로 분류 문제에 적합    optimizer – AdamW    모델에 맞게 300 x 300 픽셀 사용   이미지 정규화를 통해 색상정보는 영향을 최소화     </vt:lpstr>
      <vt:lpstr>첫번째 데이터셋</vt:lpstr>
      <vt:lpstr>두번째 데이터셋</vt:lpstr>
      <vt:lpstr>첫번째 데이터 훈련결과</vt:lpstr>
      <vt:lpstr>두번째 데이터 훈련결과</vt:lpstr>
      <vt:lpstr>첫번째 데이터 테스트 결과</vt:lpstr>
      <vt:lpstr>첫번째 데이터 테스트 결과</vt:lpstr>
      <vt:lpstr>두 번째 데이터 테스트 결과</vt:lpstr>
      <vt:lpstr>두 번째 데이터 테스트 결과</vt:lpstr>
      <vt:lpstr> 받은 이미지를 openCV를 통해 얼굴을 탐지한다. </vt:lpstr>
      <vt:lpstr> 모델에 적합한 이미지 규격을 위해 전처리 진행한다  정규화 및 224 x 224 픽셀</vt:lpstr>
      <vt:lpstr>사전 학습한 모델 파일을 통해 예측을 생성한다</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황민호</dc:creator>
  <cp:lastModifiedBy>황민호</cp:lastModifiedBy>
  <cp:revision>49</cp:revision>
  <dcterms:created xsi:type="dcterms:W3CDTF">2024-11-08T04:22:21Z</dcterms:created>
  <dcterms:modified xsi:type="dcterms:W3CDTF">2025-06-01T08:25:07Z</dcterms:modified>
</cp:coreProperties>
</file>